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1" r:id="rId1"/>
  </p:sldMasterIdLst>
  <p:notesMasterIdLst>
    <p:notesMasterId r:id="rId40"/>
  </p:notesMasterIdLst>
  <p:sldIdLst>
    <p:sldId id="256" r:id="rId2"/>
    <p:sldId id="331" r:id="rId3"/>
    <p:sldId id="356" r:id="rId4"/>
    <p:sldId id="329" r:id="rId5"/>
    <p:sldId id="325" r:id="rId6"/>
    <p:sldId id="321" r:id="rId7"/>
    <p:sldId id="324" r:id="rId8"/>
    <p:sldId id="333" r:id="rId9"/>
    <p:sldId id="327" r:id="rId10"/>
    <p:sldId id="330" r:id="rId11"/>
    <p:sldId id="344" r:id="rId12"/>
    <p:sldId id="345" r:id="rId13"/>
    <p:sldId id="347" r:id="rId14"/>
    <p:sldId id="348" r:id="rId15"/>
    <p:sldId id="349" r:id="rId16"/>
    <p:sldId id="350" r:id="rId17"/>
    <p:sldId id="351" r:id="rId18"/>
    <p:sldId id="346" r:id="rId19"/>
    <p:sldId id="335" r:id="rId20"/>
    <p:sldId id="332" r:id="rId21"/>
    <p:sldId id="354" r:id="rId22"/>
    <p:sldId id="338" r:id="rId23"/>
    <p:sldId id="355" r:id="rId24"/>
    <p:sldId id="339" r:id="rId25"/>
    <p:sldId id="357" r:id="rId26"/>
    <p:sldId id="340" r:id="rId27"/>
    <p:sldId id="341" r:id="rId28"/>
    <p:sldId id="343" r:id="rId29"/>
    <p:sldId id="364" r:id="rId30"/>
    <p:sldId id="352" r:id="rId31"/>
    <p:sldId id="358" r:id="rId32"/>
    <p:sldId id="363" r:id="rId33"/>
    <p:sldId id="353" r:id="rId34"/>
    <p:sldId id="359" r:id="rId35"/>
    <p:sldId id="360" r:id="rId36"/>
    <p:sldId id="361" r:id="rId37"/>
    <p:sldId id="362" r:id="rId38"/>
    <p:sldId id="318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A65"/>
    <a:srgbClr val="26604C"/>
    <a:srgbClr val="ECF6F3"/>
    <a:srgbClr val="C8B96E"/>
    <a:srgbClr val="A4933E"/>
    <a:srgbClr val="0429B0"/>
    <a:srgbClr val="3A63FB"/>
    <a:srgbClr val="20514B"/>
    <a:srgbClr val="D3F9EE"/>
    <a:srgbClr val="B4F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4815" autoAdjust="0"/>
  </p:normalViewPr>
  <p:slideViewPr>
    <p:cSldViewPr snapToGrid="0">
      <p:cViewPr varScale="1">
        <p:scale>
          <a:sx n="61" d="100"/>
          <a:sy n="61" d="100"/>
        </p:scale>
        <p:origin x="748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49254266849762E-2"/>
          <c:y val="0.14126174889257348"/>
          <c:w val="0.90065068989867414"/>
          <c:h val="0.787001068692312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F7A6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47.8</c:v>
                </c:pt>
                <c:pt idx="1">
                  <c:v>52.3</c:v>
                </c:pt>
                <c:pt idx="2">
                  <c:v>54.1</c:v>
                </c:pt>
                <c:pt idx="3">
                  <c:v>56.3</c:v>
                </c:pt>
                <c:pt idx="4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F6-40F8-A3B4-6EC13F535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4778351"/>
        <c:axId val="304777103"/>
      </c:barChart>
      <c:catAx>
        <c:axId val="304778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777103"/>
        <c:crosses val="autoZero"/>
        <c:auto val="1"/>
        <c:lblAlgn val="ctr"/>
        <c:lblOffset val="100"/>
        <c:noMultiLvlLbl val="0"/>
      </c:catAx>
      <c:valAx>
        <c:axId val="3047771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7783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пищевых продуктов </c:v>
                </c:pt>
              </c:strCache>
            </c:strRef>
          </c:tx>
          <c:spPr>
            <a:solidFill>
              <a:srgbClr val="0F7A65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  <c:pt idx="3">
                  <c:v>2023 г.</c:v>
                </c:pt>
                <c:pt idx="4">
                  <c:v>2024 г.</c:v>
                </c:pt>
                <c:pt idx="5">
                  <c:v>2025 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103.3</c:v>
                </c:pt>
                <c:pt idx="1">
                  <c:v>111</c:v>
                </c:pt>
                <c:pt idx="2">
                  <c:v>111.1</c:v>
                </c:pt>
                <c:pt idx="3">
                  <c:v>107.3</c:v>
                </c:pt>
                <c:pt idx="4">
                  <c:v>103.7</c:v>
                </c:pt>
                <c:pt idx="5">
                  <c:v>99.3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5E-4A41-8D03-48C90DD9C75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производство напитков</c:v>
                </c:pt>
              </c:strCache>
            </c:strRef>
          </c:tx>
          <c:spPr>
            <a:solidFill>
              <a:srgbClr val="C8B96E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г.</c:v>
                </c:pt>
                <c:pt idx="1">
                  <c:v>2021 г.</c:v>
                </c:pt>
                <c:pt idx="2">
                  <c:v>2022 г.</c:v>
                </c:pt>
                <c:pt idx="3">
                  <c:v>2023 г.</c:v>
                </c:pt>
                <c:pt idx="4">
                  <c:v>2024 г.</c:v>
                </c:pt>
                <c:pt idx="5">
                  <c:v>2025 г.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103.4</c:v>
                </c:pt>
                <c:pt idx="1">
                  <c:v>99.5</c:v>
                </c:pt>
                <c:pt idx="2">
                  <c:v>81.099999999999994</c:v>
                </c:pt>
                <c:pt idx="3">
                  <c:v>117.8</c:v>
                </c:pt>
                <c:pt idx="4">
                  <c:v>113.7</c:v>
                </c:pt>
                <c:pt idx="5">
                  <c:v>101.3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5E-4A41-8D03-48C90DD9C7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106118256"/>
        <c:axId val="1106124496"/>
      </c:barChart>
      <c:catAx>
        <c:axId val="110611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124496"/>
        <c:crosses val="autoZero"/>
        <c:auto val="1"/>
        <c:lblAlgn val="ctr"/>
        <c:lblOffset val="100"/>
        <c:noMultiLvlLbl val="0"/>
      </c:catAx>
      <c:valAx>
        <c:axId val="110612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11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B05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DB4-46D0-BB92-109250C207E0}"/>
              </c:ext>
            </c:extLst>
          </c:dPt>
          <c:dPt>
            <c:idx val="1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DB4-46D0-BB92-109250C207E0}"/>
              </c:ext>
            </c:extLst>
          </c:dPt>
          <c:dPt>
            <c:idx val="2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DB4-46D0-BB92-109250C207E0}"/>
              </c:ext>
            </c:extLst>
          </c:dPt>
          <c:dPt>
            <c:idx val="3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ADB4-46D0-BB92-109250C207E0}"/>
              </c:ext>
            </c:extLst>
          </c:dPt>
          <c:dPt>
            <c:idx val="4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DB4-46D0-BB92-109250C207E0}"/>
              </c:ext>
            </c:extLst>
          </c:dPt>
          <c:dPt>
            <c:idx val="5"/>
            <c:invertIfNegative val="0"/>
            <c:bubble3D val="0"/>
            <c:spPr>
              <a:solidFill>
                <a:srgbClr val="0F7A65"/>
              </a:solidFill>
              <a:ln>
                <a:solidFill>
                  <a:srgbClr val="00B05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DB4-46D0-BB92-109250C207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240</c:v>
                </c:pt>
                <c:pt idx="1">
                  <c:v>34.700000000000003</c:v>
                </c:pt>
                <c:pt idx="2">
                  <c:v>231.6</c:v>
                </c:pt>
                <c:pt idx="3">
                  <c:v>191.3</c:v>
                </c:pt>
                <c:pt idx="4">
                  <c:v>152.5</c:v>
                </c:pt>
                <c:pt idx="5">
                  <c:v>179.4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B4-46D0-BB92-109250C207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4002239"/>
        <c:axId val="294000991"/>
      </c:barChart>
      <c:catAx>
        <c:axId val="294002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4000991"/>
        <c:crosses val="autoZero"/>
        <c:auto val="1"/>
        <c:lblAlgn val="ctr"/>
        <c:lblOffset val="100"/>
        <c:noMultiLvlLbl val="0"/>
      </c:catAx>
      <c:valAx>
        <c:axId val="294000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400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53A2B-79F6-4A27-9B43-40190F7C1B0B}" type="datetimeFigureOut">
              <a:rPr lang="ru-RU" smtClean="0"/>
              <a:t>27.05.2026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3A481-5EB6-473F-B6AE-2562CCECA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16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3A481-5EB6-473F-B6AE-2562CCECAD7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66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3A481-5EB6-473F-B6AE-2562CCECAD7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733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725445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85573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8266919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273517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7274599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5372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394832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049727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обычная страница с фон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3" name="Текст 152"/>
          <p:cNvSpPr>
            <a:spLocks noGrp="1"/>
          </p:cNvSpPr>
          <p:nvPr>
            <p:ph type="body" sz="quarter" idx="12"/>
          </p:nvPr>
        </p:nvSpPr>
        <p:spPr>
          <a:xfrm>
            <a:off x="325615" y="1305764"/>
            <a:ext cx="11540947" cy="5026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61741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Спасибо за вним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20"/>
          <p:cNvSpPr>
            <a:spLocks noGrp="1"/>
          </p:cNvSpPr>
          <p:nvPr>
            <p:ph type="body" sz="quarter" idx="10" hasCustomPrompt="1"/>
          </p:nvPr>
        </p:nvSpPr>
        <p:spPr>
          <a:xfrm>
            <a:off x="3703805" y="3202539"/>
            <a:ext cx="4784391" cy="452922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887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310799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фото - 4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3" name="Рисунок 32"/>
          <p:cNvSpPr>
            <a:spLocks noGrp="1"/>
          </p:cNvSpPr>
          <p:nvPr>
            <p:ph type="pic" sz="quarter" idx="12"/>
          </p:nvPr>
        </p:nvSpPr>
        <p:spPr>
          <a:xfrm>
            <a:off x="671617" y="2397779"/>
            <a:ext cx="2620218" cy="2620218"/>
          </a:xfrm>
          <a:prstGeom prst="diamond">
            <a:avLst/>
          </a:pr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 dirty="0"/>
          </a:p>
        </p:txBody>
      </p:sp>
      <p:sp>
        <p:nvSpPr>
          <p:cNvPr id="34" name="Рисунок 33"/>
          <p:cNvSpPr>
            <a:spLocks noGrp="1"/>
          </p:cNvSpPr>
          <p:nvPr>
            <p:ph type="pic" sz="quarter" idx="13"/>
          </p:nvPr>
        </p:nvSpPr>
        <p:spPr>
          <a:xfrm>
            <a:off x="3422251" y="2397779"/>
            <a:ext cx="2620218" cy="2620218"/>
          </a:xfrm>
          <a:prstGeom prst="diamond">
            <a:avLst/>
          </a:pr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 dirty="0"/>
          </a:p>
        </p:txBody>
      </p:sp>
      <p:sp>
        <p:nvSpPr>
          <p:cNvPr id="35" name="Рисунок 34"/>
          <p:cNvSpPr>
            <a:spLocks noGrp="1"/>
          </p:cNvSpPr>
          <p:nvPr>
            <p:ph type="pic" sz="quarter" idx="14"/>
          </p:nvPr>
        </p:nvSpPr>
        <p:spPr>
          <a:xfrm>
            <a:off x="6172885" y="2397779"/>
            <a:ext cx="2620218" cy="2620218"/>
          </a:xfrm>
          <a:prstGeom prst="diamond">
            <a:avLst/>
          </a:pr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 dirty="0"/>
          </a:p>
        </p:txBody>
      </p:sp>
      <p:sp>
        <p:nvSpPr>
          <p:cNvPr id="36" name="Рисунок 35"/>
          <p:cNvSpPr>
            <a:spLocks noGrp="1"/>
          </p:cNvSpPr>
          <p:nvPr>
            <p:ph type="pic" sz="quarter" idx="15"/>
          </p:nvPr>
        </p:nvSpPr>
        <p:spPr>
          <a:xfrm>
            <a:off x="8923519" y="2397779"/>
            <a:ext cx="2620218" cy="2620218"/>
          </a:xfrm>
          <a:prstGeom prst="diamond">
            <a:avLst/>
          </a:pr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604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2"/>
          </p:nvPr>
        </p:nvSpPr>
        <p:spPr>
          <a:xfrm>
            <a:off x="7315200" y="1450046"/>
            <a:ext cx="4876800" cy="4839243"/>
          </a:xfrm>
          <a:custGeom>
            <a:avLst/>
            <a:gdLst>
              <a:gd name="connsiteX0" fmla="*/ 0 w 4876800"/>
              <a:gd name="connsiteY0" fmla="*/ 0 h 4839243"/>
              <a:gd name="connsiteX1" fmla="*/ 4876800 w 4876800"/>
              <a:gd name="connsiteY1" fmla="*/ 0 h 4839243"/>
              <a:gd name="connsiteX2" fmla="*/ 4876800 w 4876800"/>
              <a:gd name="connsiteY2" fmla="*/ 4839243 h 4839243"/>
              <a:gd name="connsiteX3" fmla="*/ 0 w 4876800"/>
              <a:gd name="connsiteY3" fmla="*/ 4839243 h 483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6800" h="4839243">
                <a:moveTo>
                  <a:pt x="0" y="0"/>
                </a:moveTo>
                <a:lnTo>
                  <a:pt x="4876800" y="0"/>
                </a:lnTo>
                <a:lnTo>
                  <a:pt x="4876800" y="4839243"/>
                </a:lnTo>
                <a:lnTo>
                  <a:pt x="0" y="4839243"/>
                </a:lnTo>
                <a:close/>
              </a:path>
            </a:pathLst>
          </a:custGeom>
          <a:pattFill prst="wdUpDiag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325438" y="1449388"/>
            <a:ext cx="6856412" cy="48402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1424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2"/>
          </p:nvPr>
        </p:nvSpPr>
        <p:spPr>
          <a:xfrm>
            <a:off x="0" y="1881188"/>
            <a:ext cx="3910013" cy="3910012"/>
          </a:xfrm>
          <a:custGeom>
            <a:avLst/>
            <a:gdLst>
              <a:gd name="connsiteX0" fmla="*/ 0 w 3910013"/>
              <a:gd name="connsiteY0" fmla="*/ 0 h 3910012"/>
              <a:gd name="connsiteX1" fmla="*/ 3910013 w 3910013"/>
              <a:gd name="connsiteY1" fmla="*/ 0 h 3910012"/>
              <a:gd name="connsiteX2" fmla="*/ 3910013 w 3910013"/>
              <a:gd name="connsiteY2" fmla="*/ 3910012 h 3910012"/>
              <a:gd name="connsiteX3" fmla="*/ 0 w 3910013"/>
              <a:gd name="connsiteY3" fmla="*/ 3910012 h 391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0013" h="3910012">
                <a:moveTo>
                  <a:pt x="0" y="0"/>
                </a:moveTo>
                <a:lnTo>
                  <a:pt x="3910013" y="0"/>
                </a:lnTo>
                <a:lnTo>
                  <a:pt x="3910013" y="3910012"/>
                </a:lnTo>
                <a:lnTo>
                  <a:pt x="0" y="3910012"/>
                </a:lnTo>
                <a:close/>
              </a:path>
            </a:pathLst>
          </a:cu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4140993" y="1871805"/>
            <a:ext cx="3910013" cy="3910012"/>
          </a:xfrm>
          <a:custGeom>
            <a:avLst/>
            <a:gdLst>
              <a:gd name="connsiteX0" fmla="*/ 0 w 3910013"/>
              <a:gd name="connsiteY0" fmla="*/ 0 h 3910012"/>
              <a:gd name="connsiteX1" fmla="*/ 3910013 w 3910013"/>
              <a:gd name="connsiteY1" fmla="*/ 0 h 3910012"/>
              <a:gd name="connsiteX2" fmla="*/ 3910013 w 3910013"/>
              <a:gd name="connsiteY2" fmla="*/ 3910012 h 3910012"/>
              <a:gd name="connsiteX3" fmla="*/ 0 w 3910013"/>
              <a:gd name="connsiteY3" fmla="*/ 3910012 h 391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0013" h="3910012">
                <a:moveTo>
                  <a:pt x="0" y="0"/>
                </a:moveTo>
                <a:lnTo>
                  <a:pt x="3910013" y="0"/>
                </a:lnTo>
                <a:lnTo>
                  <a:pt x="3910013" y="3910012"/>
                </a:lnTo>
                <a:lnTo>
                  <a:pt x="0" y="3910012"/>
                </a:lnTo>
                <a:close/>
              </a:path>
            </a:pathLst>
          </a:cu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4"/>
          </p:nvPr>
        </p:nvSpPr>
        <p:spPr>
          <a:xfrm>
            <a:off x="8281987" y="1862423"/>
            <a:ext cx="3910013" cy="3910012"/>
          </a:xfrm>
          <a:custGeom>
            <a:avLst/>
            <a:gdLst>
              <a:gd name="connsiteX0" fmla="*/ 0 w 3910013"/>
              <a:gd name="connsiteY0" fmla="*/ 0 h 3910012"/>
              <a:gd name="connsiteX1" fmla="*/ 3910013 w 3910013"/>
              <a:gd name="connsiteY1" fmla="*/ 0 h 3910012"/>
              <a:gd name="connsiteX2" fmla="*/ 3910013 w 3910013"/>
              <a:gd name="connsiteY2" fmla="*/ 3910012 h 3910012"/>
              <a:gd name="connsiteX3" fmla="*/ 0 w 3910013"/>
              <a:gd name="connsiteY3" fmla="*/ 3910012 h 391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0013" h="3910012">
                <a:moveTo>
                  <a:pt x="0" y="0"/>
                </a:moveTo>
                <a:lnTo>
                  <a:pt x="3910013" y="0"/>
                </a:lnTo>
                <a:lnTo>
                  <a:pt x="3910013" y="3910012"/>
                </a:lnTo>
                <a:lnTo>
                  <a:pt x="0" y="3910012"/>
                </a:lnTo>
                <a:close/>
              </a:path>
            </a:pathLst>
          </a:custGeom>
          <a:pattFill prst="wdUpDiag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61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40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301227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8668184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724570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769032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486225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411452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40938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ru-RU"/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FADB13-9271-4B52-8140-8CA48B2B6BBC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37086914-77D2-436D-8964-6B40C62DBD16}"/>
              </a:ext>
            </a:extLst>
          </p:cNvPr>
          <p:cNvGrpSpPr/>
          <p:nvPr userDrawn="1"/>
        </p:nvGrpSpPr>
        <p:grpSpPr>
          <a:xfrm>
            <a:off x="-30480" y="-127000"/>
            <a:ext cx="12288915" cy="6961394"/>
            <a:chOff x="-30480" y="-127000"/>
            <a:chExt cx="12288915" cy="6961394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86D1067D-914E-401D-A968-9564E9AE8B2A}"/>
                </a:ext>
              </a:extLst>
            </p:cNvPr>
            <p:cNvGrpSpPr/>
            <p:nvPr/>
          </p:nvGrpSpPr>
          <p:grpSpPr>
            <a:xfrm>
              <a:off x="-15657" y="-127000"/>
              <a:ext cx="12258112" cy="1335125"/>
              <a:chOff x="2357407" y="1443793"/>
              <a:chExt cx="11247933" cy="1183904"/>
            </a:xfrm>
          </p:grpSpPr>
          <p:grpSp>
            <p:nvGrpSpPr>
              <p:cNvPr id="85" name="Группа 84">
                <a:extLst>
                  <a:ext uri="{FF2B5EF4-FFF2-40B4-BE49-F238E27FC236}">
                    <a16:creationId xmlns:a16="http://schemas.microsoft.com/office/drawing/2014/main" id="{82E650DC-076A-455F-8E03-566C86C4C2A4}"/>
                  </a:ext>
                </a:extLst>
              </p:cNvPr>
              <p:cNvGrpSpPr/>
              <p:nvPr/>
            </p:nvGrpSpPr>
            <p:grpSpPr>
              <a:xfrm>
                <a:off x="2357407" y="1472667"/>
                <a:ext cx="3085619" cy="1155030"/>
                <a:chOff x="2357407" y="1472667"/>
                <a:chExt cx="3085619" cy="1155030"/>
              </a:xfrm>
            </p:grpSpPr>
            <p:sp>
              <p:nvSpPr>
                <p:cNvPr id="97" name="Равнобедренный треугольник 8">
                  <a:extLst>
                    <a:ext uri="{FF2B5EF4-FFF2-40B4-BE49-F238E27FC236}">
                      <a16:creationId xmlns:a16="http://schemas.microsoft.com/office/drawing/2014/main" id="{42C91AB9-8C14-4382-8A46-CC662B1B262F}"/>
                    </a:ext>
                  </a:extLst>
                </p:cNvPr>
                <p:cNvSpPr/>
                <p:nvPr/>
              </p:nvSpPr>
              <p:spPr>
                <a:xfrm>
                  <a:off x="2357407" y="1482291"/>
                  <a:ext cx="742115" cy="1145406"/>
                </a:xfrm>
                <a:custGeom>
                  <a:avLst/>
                  <a:gdLst>
                    <a:gd name="connsiteX0" fmla="*/ 0 w 1447999"/>
                    <a:gd name="connsiteY0" fmla="*/ 1291710 h 1291710"/>
                    <a:gd name="connsiteX1" fmla="*/ 724000 w 1447999"/>
                    <a:gd name="connsiteY1" fmla="*/ 0 h 1291710"/>
                    <a:gd name="connsiteX2" fmla="*/ 1447999 w 1447999"/>
                    <a:gd name="connsiteY2" fmla="*/ 1291710 h 1291710"/>
                    <a:gd name="connsiteX3" fmla="*/ 0 w 1447999"/>
                    <a:gd name="connsiteY3" fmla="*/ 1291710 h 1291710"/>
                    <a:gd name="connsiteX0" fmla="*/ 0 w 1447999"/>
                    <a:gd name="connsiteY0" fmla="*/ 1291710 h 1291710"/>
                    <a:gd name="connsiteX1" fmla="*/ 616790 w 1447999"/>
                    <a:gd name="connsiteY1" fmla="*/ 191535 h 1291710"/>
                    <a:gd name="connsiteX2" fmla="*/ 724000 w 1447999"/>
                    <a:gd name="connsiteY2" fmla="*/ 0 h 1291710"/>
                    <a:gd name="connsiteX3" fmla="*/ 1447999 w 1447999"/>
                    <a:gd name="connsiteY3" fmla="*/ 1291710 h 1291710"/>
                    <a:gd name="connsiteX4" fmla="*/ 0 w 1447999"/>
                    <a:gd name="connsiteY4" fmla="*/ 1291710 h 1291710"/>
                    <a:gd name="connsiteX0" fmla="*/ 22444 w 831209"/>
                    <a:gd name="connsiteY0" fmla="*/ 1289594 h 1291710"/>
                    <a:gd name="connsiteX1" fmla="*/ 0 w 831209"/>
                    <a:gd name="connsiteY1" fmla="*/ 191535 h 1291710"/>
                    <a:gd name="connsiteX2" fmla="*/ 107210 w 831209"/>
                    <a:gd name="connsiteY2" fmla="*/ 0 h 1291710"/>
                    <a:gd name="connsiteX3" fmla="*/ 831209 w 831209"/>
                    <a:gd name="connsiteY3" fmla="*/ 1291710 h 1291710"/>
                    <a:gd name="connsiteX4" fmla="*/ 22444 w 831209"/>
                    <a:gd name="connsiteY4" fmla="*/ 1289594 h 1291710"/>
                    <a:gd name="connsiteX0" fmla="*/ 0 w 808765"/>
                    <a:gd name="connsiteY0" fmla="*/ 1289594 h 1291710"/>
                    <a:gd name="connsiteX1" fmla="*/ 840 w 808765"/>
                    <a:gd name="connsiteY1" fmla="*/ 153435 h 1291710"/>
                    <a:gd name="connsiteX2" fmla="*/ 84766 w 808765"/>
                    <a:gd name="connsiteY2" fmla="*/ 0 h 1291710"/>
                    <a:gd name="connsiteX3" fmla="*/ 808765 w 808765"/>
                    <a:gd name="connsiteY3" fmla="*/ 1291710 h 1291710"/>
                    <a:gd name="connsiteX4" fmla="*/ 0 w 808765"/>
                    <a:gd name="connsiteY4" fmla="*/ 1289594 h 1291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765" h="1291710">
                      <a:moveTo>
                        <a:pt x="0" y="1289594"/>
                      </a:moveTo>
                      <a:lnTo>
                        <a:pt x="840" y="153435"/>
                      </a:lnTo>
                      <a:lnTo>
                        <a:pt x="84766" y="0"/>
                      </a:lnTo>
                      <a:lnTo>
                        <a:pt x="808765" y="1291710"/>
                      </a:lnTo>
                      <a:lnTo>
                        <a:pt x="0" y="1289594"/>
                      </a:lnTo>
                      <a:close/>
                    </a:path>
                  </a:pathLst>
                </a:cu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8" name="Равнобедренный треугольник 97">
                  <a:extLst>
                    <a:ext uri="{FF2B5EF4-FFF2-40B4-BE49-F238E27FC236}">
                      <a16:creationId xmlns:a16="http://schemas.microsoft.com/office/drawing/2014/main" id="{B0B2EFF5-FC02-4BE9-8979-F3C394823078}"/>
                    </a:ext>
                  </a:extLst>
                </p:cNvPr>
                <p:cNvSpPr/>
                <p:nvPr/>
              </p:nvSpPr>
              <p:spPr>
                <a:xfrm>
                  <a:off x="3329948" y="1477479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9" name="Равнобедренный треугольник 98">
                  <a:extLst>
                    <a:ext uri="{FF2B5EF4-FFF2-40B4-BE49-F238E27FC236}">
                      <a16:creationId xmlns:a16="http://schemas.microsoft.com/office/drawing/2014/main" id="{BEA60852-F20F-4E25-B3FC-9A2C308062F1}"/>
                    </a:ext>
                  </a:extLst>
                </p:cNvPr>
                <p:cNvSpPr/>
                <p:nvPr/>
              </p:nvSpPr>
              <p:spPr>
                <a:xfrm rot="10800000">
                  <a:off x="2550400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0" name="Равнобедренный треугольник 99">
                  <a:extLst>
                    <a:ext uri="{FF2B5EF4-FFF2-40B4-BE49-F238E27FC236}">
                      <a16:creationId xmlns:a16="http://schemas.microsoft.com/office/drawing/2014/main" id="{457C6D97-A705-4DE0-8A29-97E5005F1634}"/>
                    </a:ext>
                  </a:extLst>
                </p:cNvPr>
                <p:cNvSpPr/>
                <p:nvPr/>
              </p:nvSpPr>
              <p:spPr>
                <a:xfrm rot="10800000">
                  <a:off x="4114355" y="1472667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6" name="Равнобедренный треугольник 85">
                <a:extLst>
                  <a:ext uri="{FF2B5EF4-FFF2-40B4-BE49-F238E27FC236}">
                    <a16:creationId xmlns:a16="http://schemas.microsoft.com/office/drawing/2014/main" id="{7E914BDB-DC63-421F-8A43-B7C6A5013672}"/>
                  </a:ext>
                </a:extLst>
              </p:cNvPr>
              <p:cNvSpPr/>
              <p:nvPr/>
            </p:nvSpPr>
            <p:spPr>
              <a:xfrm>
                <a:off x="489876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Равнобедренный треугольник 86">
                <a:extLst>
                  <a:ext uri="{FF2B5EF4-FFF2-40B4-BE49-F238E27FC236}">
                    <a16:creationId xmlns:a16="http://schemas.microsoft.com/office/drawing/2014/main" id="{F563EE1B-CCD9-4804-A422-18822EFB2117}"/>
                  </a:ext>
                </a:extLst>
              </p:cNvPr>
              <p:cNvSpPr/>
              <p:nvPr/>
            </p:nvSpPr>
            <p:spPr>
              <a:xfrm>
                <a:off x="6457859" y="1458229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Равнобедренный треугольник 87">
                <a:extLst>
                  <a:ext uri="{FF2B5EF4-FFF2-40B4-BE49-F238E27FC236}">
                    <a16:creationId xmlns:a16="http://schemas.microsoft.com/office/drawing/2014/main" id="{0F6C7A3C-B4D6-4070-8EEC-68FDAC6CE13C}"/>
                  </a:ext>
                </a:extLst>
              </p:cNvPr>
              <p:cNvSpPr/>
              <p:nvPr/>
            </p:nvSpPr>
            <p:spPr>
              <a:xfrm rot="10800000">
                <a:off x="5678311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Равнобедренный треугольник 88">
                <a:extLst>
                  <a:ext uri="{FF2B5EF4-FFF2-40B4-BE49-F238E27FC236}">
                    <a16:creationId xmlns:a16="http://schemas.microsoft.com/office/drawing/2014/main" id="{5006BCE0-C1AD-4CC0-A376-6B59F850DD75}"/>
                  </a:ext>
                </a:extLst>
              </p:cNvPr>
              <p:cNvSpPr/>
              <p:nvPr/>
            </p:nvSpPr>
            <p:spPr>
              <a:xfrm rot="10800000">
                <a:off x="7242266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0" name="Равнобедренный треугольник 89">
                <a:extLst>
                  <a:ext uri="{FF2B5EF4-FFF2-40B4-BE49-F238E27FC236}">
                    <a16:creationId xmlns:a16="http://schemas.microsoft.com/office/drawing/2014/main" id="{CBAC7D55-06B6-4F7D-A7B2-769DF928B9A3}"/>
                  </a:ext>
                </a:extLst>
              </p:cNvPr>
              <p:cNvSpPr/>
              <p:nvPr/>
            </p:nvSpPr>
            <p:spPr>
              <a:xfrm>
                <a:off x="8026673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Равнобедренный треугольник 90">
                <a:extLst>
                  <a:ext uri="{FF2B5EF4-FFF2-40B4-BE49-F238E27FC236}">
                    <a16:creationId xmlns:a16="http://schemas.microsoft.com/office/drawing/2014/main" id="{78AB2B64-B0C4-42FD-AE44-EEB5DDD533F3}"/>
                  </a:ext>
                </a:extLst>
              </p:cNvPr>
              <p:cNvSpPr/>
              <p:nvPr/>
            </p:nvSpPr>
            <p:spPr>
              <a:xfrm>
                <a:off x="9585769" y="1448605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>
                <a:extLst>
                  <a:ext uri="{FF2B5EF4-FFF2-40B4-BE49-F238E27FC236}">
                    <a16:creationId xmlns:a16="http://schemas.microsoft.com/office/drawing/2014/main" id="{BDAB0D2D-18A9-42F8-80D8-D1AB49D20303}"/>
                  </a:ext>
                </a:extLst>
              </p:cNvPr>
              <p:cNvSpPr/>
              <p:nvPr/>
            </p:nvSpPr>
            <p:spPr>
              <a:xfrm rot="10800000">
                <a:off x="8806221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Равнобедренный треугольник 92">
                <a:extLst>
                  <a:ext uri="{FF2B5EF4-FFF2-40B4-BE49-F238E27FC236}">
                    <a16:creationId xmlns:a16="http://schemas.microsoft.com/office/drawing/2014/main" id="{84849C4A-40BA-40B1-AA9B-6C1160AD94E5}"/>
                  </a:ext>
                </a:extLst>
              </p:cNvPr>
              <p:cNvSpPr/>
              <p:nvPr/>
            </p:nvSpPr>
            <p:spPr>
              <a:xfrm rot="10800000">
                <a:off x="10370176" y="1443793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Равнобедренный треугольник 93">
                <a:extLst>
                  <a:ext uri="{FF2B5EF4-FFF2-40B4-BE49-F238E27FC236}">
                    <a16:creationId xmlns:a16="http://schemas.microsoft.com/office/drawing/2014/main" id="{FF59E72D-D681-4899-B83B-4181DE552ED5}"/>
                  </a:ext>
                </a:extLst>
              </p:cNvPr>
              <p:cNvSpPr/>
              <p:nvPr/>
            </p:nvSpPr>
            <p:spPr>
              <a:xfrm>
                <a:off x="11144865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Равнобедренный треугольник 39">
                <a:extLst>
                  <a:ext uri="{FF2B5EF4-FFF2-40B4-BE49-F238E27FC236}">
                    <a16:creationId xmlns:a16="http://schemas.microsoft.com/office/drawing/2014/main" id="{F925E03C-7B9D-4363-AE89-54BBB9A62123}"/>
                  </a:ext>
                </a:extLst>
              </p:cNvPr>
              <p:cNvSpPr/>
              <p:nvPr/>
            </p:nvSpPr>
            <p:spPr>
              <a:xfrm>
                <a:off x="12703961" y="1458229"/>
                <a:ext cx="901379" cy="1149161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995377 w 1447999"/>
                  <a:gd name="connsiteY2" fmla="*/ 474787 h 1291710"/>
                  <a:gd name="connsiteX3" fmla="*/ 1447999 w 1447999"/>
                  <a:gd name="connsiteY3" fmla="*/ 1291710 h 1291710"/>
                  <a:gd name="connsiteX4" fmla="*/ 0 w 1447999"/>
                  <a:gd name="connsiteY4" fmla="*/ 1291710 h 1291710"/>
                  <a:gd name="connsiteX0" fmla="*/ 0 w 995377"/>
                  <a:gd name="connsiteY0" fmla="*/ 1291710 h 1295944"/>
                  <a:gd name="connsiteX1" fmla="*/ 724000 w 995377"/>
                  <a:gd name="connsiteY1" fmla="*/ 0 h 1295944"/>
                  <a:gd name="connsiteX2" fmla="*/ 995377 w 995377"/>
                  <a:gd name="connsiteY2" fmla="*/ 474787 h 1295944"/>
                  <a:gd name="connsiteX3" fmla="*/ 982332 w 995377"/>
                  <a:gd name="connsiteY3" fmla="*/ 1295944 h 1295944"/>
                  <a:gd name="connsiteX4" fmla="*/ 0 w 995377"/>
                  <a:gd name="connsiteY4" fmla="*/ 1291710 h 1295944"/>
                  <a:gd name="connsiteX0" fmla="*/ 0 w 982332"/>
                  <a:gd name="connsiteY0" fmla="*/ 1291710 h 1295944"/>
                  <a:gd name="connsiteX1" fmla="*/ 724000 w 982332"/>
                  <a:gd name="connsiteY1" fmla="*/ 0 h 1295944"/>
                  <a:gd name="connsiteX2" fmla="*/ 965744 w 982332"/>
                  <a:gd name="connsiteY2" fmla="*/ 415521 h 1295944"/>
                  <a:gd name="connsiteX3" fmla="*/ 982332 w 982332"/>
                  <a:gd name="connsiteY3" fmla="*/ 1295944 h 1295944"/>
                  <a:gd name="connsiteX4" fmla="*/ 0 w 982332"/>
                  <a:gd name="connsiteY4" fmla="*/ 1291710 h 1295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332" h="1295944">
                    <a:moveTo>
                      <a:pt x="0" y="1291710"/>
                    </a:moveTo>
                    <a:lnTo>
                      <a:pt x="724000" y="0"/>
                    </a:lnTo>
                    <a:lnTo>
                      <a:pt x="965744" y="415521"/>
                    </a:lnTo>
                    <a:lnTo>
                      <a:pt x="982332" y="1295944"/>
                    </a:lnTo>
                    <a:lnTo>
                      <a:pt x="0" y="1291710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Равнобедренный треугольник 95">
                <a:extLst>
                  <a:ext uri="{FF2B5EF4-FFF2-40B4-BE49-F238E27FC236}">
                    <a16:creationId xmlns:a16="http://schemas.microsoft.com/office/drawing/2014/main" id="{4E863C43-2EE9-49F5-BF49-FC4042D20E69}"/>
                  </a:ext>
                </a:extLst>
              </p:cNvPr>
              <p:cNvSpPr/>
              <p:nvPr/>
            </p:nvSpPr>
            <p:spPr>
              <a:xfrm rot="10800000">
                <a:off x="1192441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79D61223-0D77-4044-9781-DCAB299E6254}"/>
                </a:ext>
              </a:extLst>
            </p:cNvPr>
            <p:cNvGrpSpPr/>
            <p:nvPr/>
          </p:nvGrpSpPr>
          <p:grpSpPr>
            <a:xfrm>
              <a:off x="-10721" y="1276113"/>
              <a:ext cx="12236983" cy="1335125"/>
              <a:chOff x="833237" y="1443793"/>
              <a:chExt cx="11228545" cy="1183904"/>
            </a:xfrm>
          </p:grpSpPr>
          <p:grpSp>
            <p:nvGrpSpPr>
              <p:cNvPr id="68" name="Группа 67">
                <a:extLst>
                  <a:ext uri="{FF2B5EF4-FFF2-40B4-BE49-F238E27FC236}">
                    <a16:creationId xmlns:a16="http://schemas.microsoft.com/office/drawing/2014/main" id="{3BA2AA63-04E5-4D12-BA80-B872B0B750E1}"/>
                  </a:ext>
                </a:extLst>
              </p:cNvPr>
              <p:cNvGrpSpPr/>
              <p:nvPr/>
            </p:nvGrpSpPr>
            <p:grpSpPr>
              <a:xfrm>
                <a:off x="833237" y="1472667"/>
                <a:ext cx="4609789" cy="1155030"/>
                <a:chOff x="833237" y="1472667"/>
                <a:chExt cx="4609789" cy="1155030"/>
              </a:xfrm>
            </p:grpSpPr>
            <p:sp>
              <p:nvSpPr>
                <p:cNvPr id="79" name="Равнобедренный треугольник 78">
                  <a:extLst>
                    <a:ext uri="{FF2B5EF4-FFF2-40B4-BE49-F238E27FC236}">
                      <a16:creationId xmlns:a16="http://schemas.microsoft.com/office/drawing/2014/main" id="{886E2888-5087-4F01-82FC-6938772D1746}"/>
                    </a:ext>
                  </a:extLst>
                </p:cNvPr>
                <p:cNvSpPr/>
                <p:nvPr/>
              </p:nvSpPr>
              <p:spPr>
                <a:xfrm>
                  <a:off x="833237" y="1481165"/>
                  <a:ext cx="707189" cy="1146532"/>
                </a:xfrm>
                <a:custGeom>
                  <a:avLst/>
                  <a:gdLst>
                    <a:gd name="connsiteX0" fmla="*/ 0 w 1447999"/>
                    <a:gd name="connsiteY0" fmla="*/ 1291710 h 1291710"/>
                    <a:gd name="connsiteX1" fmla="*/ 724000 w 1447999"/>
                    <a:gd name="connsiteY1" fmla="*/ 0 h 1291710"/>
                    <a:gd name="connsiteX2" fmla="*/ 1447999 w 1447999"/>
                    <a:gd name="connsiteY2" fmla="*/ 1291710 h 1291710"/>
                    <a:gd name="connsiteX3" fmla="*/ 0 w 1447999"/>
                    <a:gd name="connsiteY3" fmla="*/ 1291710 h 1291710"/>
                    <a:gd name="connsiteX0" fmla="*/ 0 w 1447999"/>
                    <a:gd name="connsiteY0" fmla="*/ 1291710 h 1291710"/>
                    <a:gd name="connsiteX1" fmla="*/ 572515 w 1447999"/>
                    <a:gd name="connsiteY1" fmla="*/ 8758 h 1291710"/>
                    <a:gd name="connsiteX2" fmla="*/ 724000 w 1447999"/>
                    <a:gd name="connsiteY2" fmla="*/ 0 h 1291710"/>
                    <a:gd name="connsiteX3" fmla="*/ 1447999 w 1447999"/>
                    <a:gd name="connsiteY3" fmla="*/ 1291710 h 1291710"/>
                    <a:gd name="connsiteX4" fmla="*/ 0 w 1447999"/>
                    <a:gd name="connsiteY4" fmla="*/ 1291710 h 1291710"/>
                    <a:gd name="connsiteX0" fmla="*/ 78540 w 929772"/>
                    <a:gd name="connsiteY0" fmla="*/ 1339837 h 1339837"/>
                    <a:gd name="connsiteX1" fmla="*/ 54288 w 929772"/>
                    <a:gd name="connsiteY1" fmla="*/ 8758 h 1339837"/>
                    <a:gd name="connsiteX2" fmla="*/ 205773 w 929772"/>
                    <a:gd name="connsiteY2" fmla="*/ 0 h 1339837"/>
                    <a:gd name="connsiteX3" fmla="*/ 929772 w 929772"/>
                    <a:gd name="connsiteY3" fmla="*/ 1291710 h 1339837"/>
                    <a:gd name="connsiteX4" fmla="*/ 78540 w 929772"/>
                    <a:gd name="connsiteY4" fmla="*/ 1339837 h 1339837"/>
                    <a:gd name="connsiteX0" fmla="*/ 111021 w 962253"/>
                    <a:gd name="connsiteY0" fmla="*/ 1339837 h 1339837"/>
                    <a:gd name="connsiteX1" fmla="*/ 86769 w 962253"/>
                    <a:gd name="connsiteY1" fmla="*/ 8758 h 1339837"/>
                    <a:gd name="connsiteX2" fmla="*/ 238254 w 962253"/>
                    <a:gd name="connsiteY2" fmla="*/ 0 h 1339837"/>
                    <a:gd name="connsiteX3" fmla="*/ 962253 w 962253"/>
                    <a:gd name="connsiteY3" fmla="*/ 1291710 h 1339837"/>
                    <a:gd name="connsiteX4" fmla="*/ 111021 w 962253"/>
                    <a:gd name="connsiteY4" fmla="*/ 1339837 h 1339837"/>
                    <a:gd name="connsiteX0" fmla="*/ 24252 w 875484"/>
                    <a:gd name="connsiteY0" fmla="*/ 1339837 h 1339837"/>
                    <a:gd name="connsiteX1" fmla="*/ 0 w 875484"/>
                    <a:gd name="connsiteY1" fmla="*/ 8758 h 1339837"/>
                    <a:gd name="connsiteX2" fmla="*/ 151485 w 875484"/>
                    <a:gd name="connsiteY2" fmla="*/ 0 h 1339837"/>
                    <a:gd name="connsiteX3" fmla="*/ 875484 w 875484"/>
                    <a:gd name="connsiteY3" fmla="*/ 1291710 h 1339837"/>
                    <a:gd name="connsiteX4" fmla="*/ 24252 w 875484"/>
                    <a:gd name="connsiteY4" fmla="*/ 1339837 h 1339837"/>
                    <a:gd name="connsiteX0" fmla="*/ 24252 w 875484"/>
                    <a:gd name="connsiteY0" fmla="*/ 1339837 h 1339837"/>
                    <a:gd name="connsiteX1" fmla="*/ 0 w 875484"/>
                    <a:gd name="connsiteY1" fmla="*/ 8758 h 1339837"/>
                    <a:gd name="connsiteX2" fmla="*/ 151485 w 875484"/>
                    <a:gd name="connsiteY2" fmla="*/ 0 h 1339837"/>
                    <a:gd name="connsiteX3" fmla="*/ 875484 w 875484"/>
                    <a:gd name="connsiteY3" fmla="*/ 1291710 h 1339837"/>
                    <a:gd name="connsiteX4" fmla="*/ 24252 w 875484"/>
                    <a:gd name="connsiteY4" fmla="*/ 1339837 h 1339837"/>
                    <a:gd name="connsiteX0" fmla="*/ 2784 w 854016"/>
                    <a:gd name="connsiteY0" fmla="*/ 1341107 h 1341107"/>
                    <a:gd name="connsiteX1" fmla="*/ 86482 w 854016"/>
                    <a:gd name="connsiteY1" fmla="*/ 5266 h 1341107"/>
                    <a:gd name="connsiteX2" fmla="*/ 130017 w 854016"/>
                    <a:gd name="connsiteY2" fmla="*/ 1270 h 1341107"/>
                    <a:gd name="connsiteX3" fmla="*/ 854016 w 854016"/>
                    <a:gd name="connsiteY3" fmla="*/ 1292980 h 1341107"/>
                    <a:gd name="connsiteX4" fmla="*/ 2784 w 854016"/>
                    <a:gd name="connsiteY4" fmla="*/ 1341107 h 1341107"/>
                    <a:gd name="connsiteX0" fmla="*/ 3688 w 854920"/>
                    <a:gd name="connsiteY0" fmla="*/ 1341107 h 1341107"/>
                    <a:gd name="connsiteX1" fmla="*/ 87386 w 854920"/>
                    <a:gd name="connsiteY1" fmla="*/ 5266 h 1341107"/>
                    <a:gd name="connsiteX2" fmla="*/ 130921 w 854920"/>
                    <a:gd name="connsiteY2" fmla="*/ 1270 h 1341107"/>
                    <a:gd name="connsiteX3" fmla="*/ 854920 w 854920"/>
                    <a:gd name="connsiteY3" fmla="*/ 1292980 h 1341107"/>
                    <a:gd name="connsiteX4" fmla="*/ 3688 w 854920"/>
                    <a:gd name="connsiteY4" fmla="*/ 1341107 h 1341107"/>
                    <a:gd name="connsiteX0" fmla="*/ 11351 w 781620"/>
                    <a:gd name="connsiteY0" fmla="*/ 1285545 h 1292980"/>
                    <a:gd name="connsiteX1" fmla="*/ 14086 w 781620"/>
                    <a:gd name="connsiteY1" fmla="*/ 5266 h 1292980"/>
                    <a:gd name="connsiteX2" fmla="*/ 57621 w 781620"/>
                    <a:gd name="connsiteY2" fmla="*/ 1270 h 1292980"/>
                    <a:gd name="connsiteX3" fmla="*/ 781620 w 781620"/>
                    <a:gd name="connsiteY3" fmla="*/ 1292980 h 1292980"/>
                    <a:gd name="connsiteX4" fmla="*/ 11351 w 781620"/>
                    <a:gd name="connsiteY4" fmla="*/ 1285545 h 1292980"/>
                    <a:gd name="connsiteX0" fmla="*/ 433 w 770702"/>
                    <a:gd name="connsiteY0" fmla="*/ 1285545 h 1292980"/>
                    <a:gd name="connsiteX1" fmla="*/ 3168 w 770702"/>
                    <a:gd name="connsiteY1" fmla="*/ 5266 h 1292980"/>
                    <a:gd name="connsiteX2" fmla="*/ 46703 w 770702"/>
                    <a:gd name="connsiteY2" fmla="*/ 1270 h 1292980"/>
                    <a:gd name="connsiteX3" fmla="*/ 770702 w 770702"/>
                    <a:gd name="connsiteY3" fmla="*/ 1292980 h 1292980"/>
                    <a:gd name="connsiteX4" fmla="*/ 433 w 770702"/>
                    <a:gd name="connsiteY4" fmla="*/ 1285545 h 1292980"/>
                    <a:gd name="connsiteX0" fmla="*/ 433 w 770702"/>
                    <a:gd name="connsiteY0" fmla="*/ 1291895 h 1292980"/>
                    <a:gd name="connsiteX1" fmla="*/ 3168 w 770702"/>
                    <a:gd name="connsiteY1" fmla="*/ 5266 h 1292980"/>
                    <a:gd name="connsiteX2" fmla="*/ 46703 w 770702"/>
                    <a:gd name="connsiteY2" fmla="*/ 1270 h 1292980"/>
                    <a:gd name="connsiteX3" fmla="*/ 770702 w 770702"/>
                    <a:gd name="connsiteY3" fmla="*/ 1292980 h 1292980"/>
                    <a:gd name="connsiteX4" fmla="*/ 433 w 770702"/>
                    <a:gd name="connsiteY4" fmla="*/ 1291895 h 129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0702" h="1292980">
                      <a:moveTo>
                        <a:pt x="433" y="1291895"/>
                      </a:moveTo>
                      <a:cubicBezTo>
                        <a:pt x="1707" y="780758"/>
                        <a:pt x="-2769" y="976727"/>
                        <a:pt x="3168" y="5266"/>
                      </a:cubicBezTo>
                      <a:cubicBezTo>
                        <a:pt x="110813" y="-5591"/>
                        <a:pt x="-3792" y="4189"/>
                        <a:pt x="46703" y="1270"/>
                      </a:cubicBezTo>
                      <a:lnTo>
                        <a:pt x="770702" y="1292980"/>
                      </a:lnTo>
                      <a:lnTo>
                        <a:pt x="433" y="1291895"/>
                      </a:lnTo>
                      <a:close/>
                    </a:path>
                  </a:pathLst>
                </a:cu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Равнобедренный треугольник 79">
                  <a:extLst>
                    <a:ext uri="{FF2B5EF4-FFF2-40B4-BE49-F238E27FC236}">
                      <a16:creationId xmlns:a16="http://schemas.microsoft.com/office/drawing/2014/main" id="{EAFEE2D3-930B-484D-9F38-CD22138DA497}"/>
                    </a:ext>
                  </a:extLst>
                </p:cNvPr>
                <p:cNvSpPr/>
                <p:nvPr/>
              </p:nvSpPr>
              <p:spPr>
                <a:xfrm>
                  <a:off x="1770852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Равнобедренный треугольник 80">
                  <a:extLst>
                    <a:ext uri="{FF2B5EF4-FFF2-40B4-BE49-F238E27FC236}">
                      <a16:creationId xmlns:a16="http://schemas.microsoft.com/office/drawing/2014/main" id="{3CCBC80D-C427-4088-B9FE-D8A48BC8E448}"/>
                    </a:ext>
                  </a:extLst>
                </p:cNvPr>
                <p:cNvSpPr/>
                <p:nvPr/>
              </p:nvSpPr>
              <p:spPr>
                <a:xfrm rot="10800000">
                  <a:off x="991304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Равнобедренный треугольник 81">
                  <a:extLst>
                    <a:ext uri="{FF2B5EF4-FFF2-40B4-BE49-F238E27FC236}">
                      <a16:creationId xmlns:a16="http://schemas.microsoft.com/office/drawing/2014/main" id="{0C149C94-3AD3-4D3D-8566-C4EC66742EC4}"/>
                    </a:ext>
                  </a:extLst>
                </p:cNvPr>
                <p:cNvSpPr/>
                <p:nvPr/>
              </p:nvSpPr>
              <p:spPr>
                <a:xfrm>
                  <a:off x="3329948" y="1477479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Равнобедренный треугольник 82">
                  <a:extLst>
                    <a:ext uri="{FF2B5EF4-FFF2-40B4-BE49-F238E27FC236}">
                      <a16:creationId xmlns:a16="http://schemas.microsoft.com/office/drawing/2014/main" id="{5BD76B97-5491-47B6-AD7C-3A311867E97D}"/>
                    </a:ext>
                  </a:extLst>
                </p:cNvPr>
                <p:cNvSpPr/>
                <p:nvPr/>
              </p:nvSpPr>
              <p:spPr>
                <a:xfrm rot="10800000">
                  <a:off x="2550400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4" name="Равнобедренный треугольник 83">
                  <a:extLst>
                    <a:ext uri="{FF2B5EF4-FFF2-40B4-BE49-F238E27FC236}">
                      <a16:creationId xmlns:a16="http://schemas.microsoft.com/office/drawing/2014/main" id="{49835BD9-38AF-459C-9BFE-5C13C2E0FBAA}"/>
                    </a:ext>
                  </a:extLst>
                </p:cNvPr>
                <p:cNvSpPr/>
                <p:nvPr/>
              </p:nvSpPr>
              <p:spPr>
                <a:xfrm rot="10800000">
                  <a:off x="4114355" y="1472667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9" name="Равнобедренный треугольник 68">
                <a:extLst>
                  <a:ext uri="{FF2B5EF4-FFF2-40B4-BE49-F238E27FC236}">
                    <a16:creationId xmlns:a16="http://schemas.microsoft.com/office/drawing/2014/main" id="{BABE0B02-7AFA-4B40-9203-9FF756444534}"/>
                  </a:ext>
                </a:extLst>
              </p:cNvPr>
              <p:cNvSpPr/>
              <p:nvPr/>
            </p:nvSpPr>
            <p:spPr>
              <a:xfrm>
                <a:off x="489876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Равнобедренный треугольник 69">
                <a:extLst>
                  <a:ext uri="{FF2B5EF4-FFF2-40B4-BE49-F238E27FC236}">
                    <a16:creationId xmlns:a16="http://schemas.microsoft.com/office/drawing/2014/main" id="{FF9F4B5F-C2D0-44F0-8214-14F11B5C14C1}"/>
                  </a:ext>
                </a:extLst>
              </p:cNvPr>
              <p:cNvSpPr/>
              <p:nvPr/>
            </p:nvSpPr>
            <p:spPr>
              <a:xfrm>
                <a:off x="6457859" y="1458229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>
                <a:extLst>
                  <a:ext uri="{FF2B5EF4-FFF2-40B4-BE49-F238E27FC236}">
                    <a16:creationId xmlns:a16="http://schemas.microsoft.com/office/drawing/2014/main" id="{C9961ED7-A5C6-44D4-B93D-2F53969B1D15}"/>
                  </a:ext>
                </a:extLst>
              </p:cNvPr>
              <p:cNvSpPr/>
              <p:nvPr/>
            </p:nvSpPr>
            <p:spPr>
              <a:xfrm rot="10800000">
                <a:off x="5678311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Равнобедренный треугольник 71">
                <a:extLst>
                  <a:ext uri="{FF2B5EF4-FFF2-40B4-BE49-F238E27FC236}">
                    <a16:creationId xmlns:a16="http://schemas.microsoft.com/office/drawing/2014/main" id="{77A00D6A-1438-4323-9BF1-E380CC300E0D}"/>
                  </a:ext>
                </a:extLst>
              </p:cNvPr>
              <p:cNvSpPr/>
              <p:nvPr/>
            </p:nvSpPr>
            <p:spPr>
              <a:xfrm rot="10800000">
                <a:off x="7242266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Равнобедренный треугольник 72">
                <a:extLst>
                  <a:ext uri="{FF2B5EF4-FFF2-40B4-BE49-F238E27FC236}">
                    <a16:creationId xmlns:a16="http://schemas.microsoft.com/office/drawing/2014/main" id="{B9AD3F82-9AAA-46D6-9AA8-BFF5B7CAFC24}"/>
                  </a:ext>
                </a:extLst>
              </p:cNvPr>
              <p:cNvSpPr/>
              <p:nvPr/>
            </p:nvSpPr>
            <p:spPr>
              <a:xfrm>
                <a:off x="8026673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Равнобедренный треугольник 73">
                <a:extLst>
                  <a:ext uri="{FF2B5EF4-FFF2-40B4-BE49-F238E27FC236}">
                    <a16:creationId xmlns:a16="http://schemas.microsoft.com/office/drawing/2014/main" id="{03F25E5F-CDA9-46CB-8B27-816EFDF88D03}"/>
                  </a:ext>
                </a:extLst>
              </p:cNvPr>
              <p:cNvSpPr/>
              <p:nvPr/>
            </p:nvSpPr>
            <p:spPr>
              <a:xfrm>
                <a:off x="9585769" y="1448605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Равнобедренный треугольник 74">
                <a:extLst>
                  <a:ext uri="{FF2B5EF4-FFF2-40B4-BE49-F238E27FC236}">
                    <a16:creationId xmlns:a16="http://schemas.microsoft.com/office/drawing/2014/main" id="{DEB8906A-F558-4621-8AFE-E05820027E03}"/>
                  </a:ext>
                </a:extLst>
              </p:cNvPr>
              <p:cNvSpPr/>
              <p:nvPr/>
            </p:nvSpPr>
            <p:spPr>
              <a:xfrm rot="10800000">
                <a:off x="8806221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Равнобедренный треугольник 75">
                <a:extLst>
                  <a:ext uri="{FF2B5EF4-FFF2-40B4-BE49-F238E27FC236}">
                    <a16:creationId xmlns:a16="http://schemas.microsoft.com/office/drawing/2014/main" id="{EA525A1A-9387-495E-A1D8-45744B2CCF4C}"/>
                  </a:ext>
                </a:extLst>
              </p:cNvPr>
              <p:cNvSpPr/>
              <p:nvPr/>
            </p:nvSpPr>
            <p:spPr>
              <a:xfrm rot="10800000">
                <a:off x="10370176" y="1443793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Равнобедренный треугольник 74">
                <a:extLst>
                  <a:ext uri="{FF2B5EF4-FFF2-40B4-BE49-F238E27FC236}">
                    <a16:creationId xmlns:a16="http://schemas.microsoft.com/office/drawing/2014/main" id="{9B4DF9A0-87F1-4675-BD79-53C848DDD40D}"/>
                  </a:ext>
                </a:extLst>
              </p:cNvPr>
              <p:cNvSpPr/>
              <p:nvPr/>
            </p:nvSpPr>
            <p:spPr>
              <a:xfrm>
                <a:off x="11144865" y="1463041"/>
                <a:ext cx="916917" cy="1145406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020036 w 1447999"/>
                  <a:gd name="connsiteY2" fmla="*/ 505580 h 1291710"/>
                  <a:gd name="connsiteX3" fmla="*/ 1447999 w 1447999"/>
                  <a:gd name="connsiteY3" fmla="*/ 1291710 h 1291710"/>
                  <a:gd name="connsiteX4" fmla="*/ 0 w 1447999"/>
                  <a:gd name="connsiteY4" fmla="*/ 1291710 h 1291710"/>
                  <a:gd name="connsiteX0" fmla="*/ 0 w 1020036"/>
                  <a:gd name="connsiteY0" fmla="*/ 1291710 h 1291710"/>
                  <a:gd name="connsiteX1" fmla="*/ 724000 w 1020036"/>
                  <a:gd name="connsiteY1" fmla="*/ 0 h 1291710"/>
                  <a:gd name="connsiteX2" fmla="*/ 1020036 w 1020036"/>
                  <a:gd name="connsiteY2" fmla="*/ 505580 h 1291710"/>
                  <a:gd name="connsiteX3" fmla="*/ 999266 w 1020036"/>
                  <a:gd name="connsiteY3" fmla="*/ 1291710 h 1291710"/>
                  <a:gd name="connsiteX4" fmla="*/ 0 w 1020036"/>
                  <a:gd name="connsiteY4" fmla="*/ 1291710 h 1291710"/>
                  <a:gd name="connsiteX0" fmla="*/ 0 w 999266"/>
                  <a:gd name="connsiteY0" fmla="*/ 1291710 h 1291710"/>
                  <a:gd name="connsiteX1" fmla="*/ 724000 w 999266"/>
                  <a:gd name="connsiteY1" fmla="*/ 0 h 1291710"/>
                  <a:gd name="connsiteX2" fmla="*/ 994636 w 999266"/>
                  <a:gd name="connsiteY2" fmla="*/ 463247 h 1291710"/>
                  <a:gd name="connsiteX3" fmla="*/ 999266 w 999266"/>
                  <a:gd name="connsiteY3" fmla="*/ 1291710 h 1291710"/>
                  <a:gd name="connsiteX4" fmla="*/ 0 w 999266"/>
                  <a:gd name="connsiteY4" fmla="*/ 1291710 h 129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266" h="1291710">
                    <a:moveTo>
                      <a:pt x="0" y="1291710"/>
                    </a:moveTo>
                    <a:lnTo>
                      <a:pt x="724000" y="0"/>
                    </a:lnTo>
                    <a:lnTo>
                      <a:pt x="994636" y="463247"/>
                    </a:lnTo>
                    <a:cubicBezTo>
                      <a:pt x="996179" y="739401"/>
                      <a:pt x="997723" y="1015556"/>
                      <a:pt x="999266" y="1291710"/>
                    </a:cubicBezTo>
                    <a:lnTo>
                      <a:pt x="0" y="1291710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Равнобедренный треугольник 76">
                <a:extLst>
                  <a:ext uri="{FF2B5EF4-FFF2-40B4-BE49-F238E27FC236}">
                    <a16:creationId xmlns:a16="http://schemas.microsoft.com/office/drawing/2014/main" id="{B17B0C11-7BCC-485B-8FFA-414331DECA34}"/>
                  </a:ext>
                </a:extLst>
              </p:cNvPr>
              <p:cNvSpPr/>
              <p:nvPr/>
            </p:nvSpPr>
            <p:spPr>
              <a:xfrm rot="10800000">
                <a:off x="11924413" y="1463041"/>
                <a:ext cx="122543" cy="209290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590450 w 723999"/>
                  <a:gd name="connsiteY0" fmla="*/ 1291710 h 1291710"/>
                  <a:gd name="connsiteX1" fmla="*/ 0 w 723999"/>
                  <a:gd name="connsiteY1" fmla="*/ 0 h 1291710"/>
                  <a:gd name="connsiteX2" fmla="*/ 723999 w 723999"/>
                  <a:gd name="connsiteY2" fmla="*/ 1291710 h 1291710"/>
                  <a:gd name="connsiteX3" fmla="*/ 590450 w 723999"/>
                  <a:gd name="connsiteY3" fmla="*/ 1291710 h 1291710"/>
                  <a:gd name="connsiteX0" fmla="*/ 0 w 133549"/>
                  <a:gd name="connsiteY0" fmla="*/ 223323 h 223323"/>
                  <a:gd name="connsiteX1" fmla="*/ 8038 w 133549"/>
                  <a:gd name="connsiteY1" fmla="*/ 0 h 223323"/>
                  <a:gd name="connsiteX2" fmla="*/ 133549 w 133549"/>
                  <a:gd name="connsiteY2" fmla="*/ 223323 h 223323"/>
                  <a:gd name="connsiteX3" fmla="*/ 0 w 133549"/>
                  <a:gd name="connsiteY3" fmla="*/ 223323 h 223323"/>
                  <a:gd name="connsiteX0" fmla="*/ 0 w 133549"/>
                  <a:gd name="connsiteY0" fmla="*/ 236023 h 236023"/>
                  <a:gd name="connsiteX1" fmla="*/ 1688 w 133549"/>
                  <a:gd name="connsiteY1" fmla="*/ 0 h 236023"/>
                  <a:gd name="connsiteX2" fmla="*/ 133549 w 133549"/>
                  <a:gd name="connsiteY2" fmla="*/ 236023 h 236023"/>
                  <a:gd name="connsiteX3" fmla="*/ 0 w 133549"/>
                  <a:gd name="connsiteY3" fmla="*/ 236023 h 23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49" h="236023">
                    <a:moveTo>
                      <a:pt x="0" y="236023"/>
                    </a:moveTo>
                    <a:cubicBezTo>
                      <a:pt x="563" y="157349"/>
                      <a:pt x="1125" y="78674"/>
                      <a:pt x="1688" y="0"/>
                    </a:cubicBezTo>
                    <a:lnTo>
                      <a:pt x="133549" y="236023"/>
                    </a:lnTo>
                    <a:lnTo>
                      <a:pt x="0" y="236023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E0A1F580-95EA-4FEC-86C4-5298B0549E4D}"/>
                </a:ext>
              </a:extLst>
            </p:cNvPr>
            <p:cNvGrpSpPr/>
            <p:nvPr/>
          </p:nvGrpSpPr>
          <p:grpSpPr>
            <a:xfrm>
              <a:off x="-27292" y="2671700"/>
              <a:ext cx="12233579" cy="1335125"/>
              <a:chOff x="782773" y="1443793"/>
              <a:chExt cx="11225422" cy="1183904"/>
            </a:xfrm>
          </p:grpSpPr>
          <p:grpSp>
            <p:nvGrpSpPr>
              <p:cNvPr id="52" name="Группа 51">
                <a:extLst>
                  <a:ext uri="{FF2B5EF4-FFF2-40B4-BE49-F238E27FC236}">
                    <a16:creationId xmlns:a16="http://schemas.microsoft.com/office/drawing/2014/main" id="{3B8FD1ED-364C-414F-9975-AEF343296D88}"/>
                  </a:ext>
                </a:extLst>
              </p:cNvPr>
              <p:cNvGrpSpPr/>
              <p:nvPr/>
            </p:nvGrpSpPr>
            <p:grpSpPr>
              <a:xfrm>
                <a:off x="782773" y="1472667"/>
                <a:ext cx="4660253" cy="1155030"/>
                <a:chOff x="782773" y="1472667"/>
                <a:chExt cx="4660253" cy="1155030"/>
              </a:xfrm>
            </p:grpSpPr>
            <p:sp>
              <p:nvSpPr>
                <p:cNvPr id="62" name="Равнобедренный треугольник 99">
                  <a:extLst>
                    <a:ext uri="{FF2B5EF4-FFF2-40B4-BE49-F238E27FC236}">
                      <a16:creationId xmlns:a16="http://schemas.microsoft.com/office/drawing/2014/main" id="{71A7F506-84F0-4970-8373-6FA825981DB8}"/>
                    </a:ext>
                  </a:extLst>
                </p:cNvPr>
                <p:cNvSpPr/>
                <p:nvPr/>
              </p:nvSpPr>
              <p:spPr>
                <a:xfrm>
                  <a:off x="782773" y="1482291"/>
                  <a:ext cx="757654" cy="1145406"/>
                </a:xfrm>
                <a:custGeom>
                  <a:avLst/>
                  <a:gdLst>
                    <a:gd name="connsiteX0" fmla="*/ 0 w 1447999"/>
                    <a:gd name="connsiteY0" fmla="*/ 1291710 h 1291710"/>
                    <a:gd name="connsiteX1" fmla="*/ 724000 w 1447999"/>
                    <a:gd name="connsiteY1" fmla="*/ 0 h 1291710"/>
                    <a:gd name="connsiteX2" fmla="*/ 1447999 w 1447999"/>
                    <a:gd name="connsiteY2" fmla="*/ 1291710 h 1291710"/>
                    <a:gd name="connsiteX3" fmla="*/ 0 w 1447999"/>
                    <a:gd name="connsiteY3" fmla="*/ 1291710 h 1291710"/>
                    <a:gd name="connsiteX0" fmla="*/ 0 w 1447999"/>
                    <a:gd name="connsiteY0" fmla="*/ 1291710 h 1291710"/>
                    <a:gd name="connsiteX1" fmla="*/ 611493 w 1447999"/>
                    <a:gd name="connsiteY1" fmla="*/ 196360 h 1291710"/>
                    <a:gd name="connsiteX2" fmla="*/ 724000 w 1447999"/>
                    <a:gd name="connsiteY2" fmla="*/ 0 h 1291710"/>
                    <a:gd name="connsiteX3" fmla="*/ 1447999 w 1447999"/>
                    <a:gd name="connsiteY3" fmla="*/ 1291710 h 1291710"/>
                    <a:gd name="connsiteX4" fmla="*/ 0 w 1447999"/>
                    <a:gd name="connsiteY4" fmla="*/ 1291710 h 1291710"/>
                    <a:gd name="connsiteX0" fmla="*/ 10807 w 836506"/>
                    <a:gd name="connsiteY0" fmla="*/ 1291710 h 1291710"/>
                    <a:gd name="connsiteX1" fmla="*/ 0 w 836506"/>
                    <a:gd name="connsiteY1" fmla="*/ 196360 h 1291710"/>
                    <a:gd name="connsiteX2" fmla="*/ 112507 w 836506"/>
                    <a:gd name="connsiteY2" fmla="*/ 0 h 1291710"/>
                    <a:gd name="connsiteX3" fmla="*/ 836506 w 836506"/>
                    <a:gd name="connsiteY3" fmla="*/ 1291710 h 1291710"/>
                    <a:gd name="connsiteX4" fmla="*/ 10807 w 836506"/>
                    <a:gd name="connsiteY4" fmla="*/ 1291710 h 1291710"/>
                    <a:gd name="connsiteX0" fmla="*/ 0 w 825699"/>
                    <a:gd name="connsiteY0" fmla="*/ 1291710 h 1291710"/>
                    <a:gd name="connsiteX1" fmla="*/ 8243 w 825699"/>
                    <a:gd name="connsiteY1" fmla="*/ 155085 h 1291710"/>
                    <a:gd name="connsiteX2" fmla="*/ 101700 w 825699"/>
                    <a:gd name="connsiteY2" fmla="*/ 0 h 1291710"/>
                    <a:gd name="connsiteX3" fmla="*/ 825699 w 825699"/>
                    <a:gd name="connsiteY3" fmla="*/ 1291710 h 1291710"/>
                    <a:gd name="connsiteX4" fmla="*/ 0 w 825699"/>
                    <a:gd name="connsiteY4" fmla="*/ 1291710 h 1291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5699" h="1291710">
                      <a:moveTo>
                        <a:pt x="0" y="1291710"/>
                      </a:moveTo>
                      <a:cubicBezTo>
                        <a:pt x="2748" y="912835"/>
                        <a:pt x="5495" y="533960"/>
                        <a:pt x="8243" y="155085"/>
                      </a:cubicBezTo>
                      <a:lnTo>
                        <a:pt x="101700" y="0"/>
                      </a:lnTo>
                      <a:lnTo>
                        <a:pt x="825699" y="1291710"/>
                      </a:lnTo>
                      <a:lnTo>
                        <a:pt x="0" y="1291710"/>
                      </a:lnTo>
                      <a:close/>
                    </a:path>
                  </a:pathLst>
                </a:cu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Равнобедренный треугольник 62">
                  <a:extLst>
                    <a:ext uri="{FF2B5EF4-FFF2-40B4-BE49-F238E27FC236}">
                      <a16:creationId xmlns:a16="http://schemas.microsoft.com/office/drawing/2014/main" id="{E66CED18-F5AB-4255-A930-302B8C897847}"/>
                    </a:ext>
                  </a:extLst>
                </p:cNvPr>
                <p:cNvSpPr/>
                <p:nvPr/>
              </p:nvSpPr>
              <p:spPr>
                <a:xfrm>
                  <a:off x="1770852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4" name="Равнобедренный треугольник 63">
                  <a:extLst>
                    <a:ext uri="{FF2B5EF4-FFF2-40B4-BE49-F238E27FC236}">
                      <a16:creationId xmlns:a16="http://schemas.microsoft.com/office/drawing/2014/main" id="{1E6C867E-3217-4CB4-87E3-7DE50337672F}"/>
                    </a:ext>
                  </a:extLst>
                </p:cNvPr>
                <p:cNvSpPr/>
                <p:nvPr/>
              </p:nvSpPr>
              <p:spPr>
                <a:xfrm rot="10800000">
                  <a:off x="991304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5" name="Равнобедренный треугольник 64">
                  <a:extLst>
                    <a:ext uri="{FF2B5EF4-FFF2-40B4-BE49-F238E27FC236}">
                      <a16:creationId xmlns:a16="http://schemas.microsoft.com/office/drawing/2014/main" id="{8ABD8D1D-DA8D-4FC6-8706-2EB0950A9210}"/>
                    </a:ext>
                  </a:extLst>
                </p:cNvPr>
                <p:cNvSpPr/>
                <p:nvPr/>
              </p:nvSpPr>
              <p:spPr>
                <a:xfrm>
                  <a:off x="3329948" y="1477479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Равнобедренный треугольник 65">
                  <a:extLst>
                    <a:ext uri="{FF2B5EF4-FFF2-40B4-BE49-F238E27FC236}">
                      <a16:creationId xmlns:a16="http://schemas.microsoft.com/office/drawing/2014/main" id="{EA5C2D55-3D0B-4B6A-953F-57D3CF042B62}"/>
                    </a:ext>
                  </a:extLst>
                </p:cNvPr>
                <p:cNvSpPr/>
                <p:nvPr/>
              </p:nvSpPr>
              <p:spPr>
                <a:xfrm rot="10800000">
                  <a:off x="2550400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Равнобедренный треугольник 66">
                  <a:extLst>
                    <a:ext uri="{FF2B5EF4-FFF2-40B4-BE49-F238E27FC236}">
                      <a16:creationId xmlns:a16="http://schemas.microsoft.com/office/drawing/2014/main" id="{08FE88D5-3542-415D-8680-72FD5DDFECB7}"/>
                    </a:ext>
                  </a:extLst>
                </p:cNvPr>
                <p:cNvSpPr/>
                <p:nvPr/>
              </p:nvSpPr>
              <p:spPr>
                <a:xfrm rot="10800000">
                  <a:off x="4114355" y="1472667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3" name="Равнобедренный треугольник 52">
                <a:extLst>
                  <a:ext uri="{FF2B5EF4-FFF2-40B4-BE49-F238E27FC236}">
                    <a16:creationId xmlns:a16="http://schemas.microsoft.com/office/drawing/2014/main" id="{A405159B-4C02-4506-A845-A3E45FF10538}"/>
                  </a:ext>
                </a:extLst>
              </p:cNvPr>
              <p:cNvSpPr/>
              <p:nvPr/>
            </p:nvSpPr>
            <p:spPr>
              <a:xfrm>
                <a:off x="489876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Равнобедренный треугольник 53">
                <a:extLst>
                  <a:ext uri="{FF2B5EF4-FFF2-40B4-BE49-F238E27FC236}">
                    <a16:creationId xmlns:a16="http://schemas.microsoft.com/office/drawing/2014/main" id="{A4B465E6-6A07-4960-ACFE-63C6222686D6}"/>
                  </a:ext>
                </a:extLst>
              </p:cNvPr>
              <p:cNvSpPr/>
              <p:nvPr/>
            </p:nvSpPr>
            <p:spPr>
              <a:xfrm>
                <a:off x="6457859" y="1458229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Равнобедренный треугольник 54">
                <a:extLst>
                  <a:ext uri="{FF2B5EF4-FFF2-40B4-BE49-F238E27FC236}">
                    <a16:creationId xmlns:a16="http://schemas.microsoft.com/office/drawing/2014/main" id="{663DDB8C-D62B-4FAF-878D-FB108CE9AA74}"/>
                  </a:ext>
                </a:extLst>
              </p:cNvPr>
              <p:cNvSpPr/>
              <p:nvPr/>
            </p:nvSpPr>
            <p:spPr>
              <a:xfrm rot="10800000">
                <a:off x="5678311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Равнобедренный треугольник 55">
                <a:extLst>
                  <a:ext uri="{FF2B5EF4-FFF2-40B4-BE49-F238E27FC236}">
                    <a16:creationId xmlns:a16="http://schemas.microsoft.com/office/drawing/2014/main" id="{DE3A00E9-6B80-4C2E-9EBE-06BB429557C0}"/>
                  </a:ext>
                </a:extLst>
              </p:cNvPr>
              <p:cNvSpPr/>
              <p:nvPr/>
            </p:nvSpPr>
            <p:spPr>
              <a:xfrm rot="10800000">
                <a:off x="7242266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Равнобедренный треугольник 56">
                <a:extLst>
                  <a:ext uri="{FF2B5EF4-FFF2-40B4-BE49-F238E27FC236}">
                    <a16:creationId xmlns:a16="http://schemas.microsoft.com/office/drawing/2014/main" id="{573C6CDF-732C-4CD9-898D-863C9B337835}"/>
                  </a:ext>
                </a:extLst>
              </p:cNvPr>
              <p:cNvSpPr/>
              <p:nvPr/>
            </p:nvSpPr>
            <p:spPr>
              <a:xfrm>
                <a:off x="8026673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Равнобедренный треугольник 57">
                <a:extLst>
                  <a:ext uri="{FF2B5EF4-FFF2-40B4-BE49-F238E27FC236}">
                    <a16:creationId xmlns:a16="http://schemas.microsoft.com/office/drawing/2014/main" id="{850EC501-7D37-4695-8B13-25C9CDCC0F2A}"/>
                  </a:ext>
                </a:extLst>
              </p:cNvPr>
              <p:cNvSpPr/>
              <p:nvPr/>
            </p:nvSpPr>
            <p:spPr>
              <a:xfrm>
                <a:off x="9585769" y="1448605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>
                <a:extLst>
                  <a:ext uri="{FF2B5EF4-FFF2-40B4-BE49-F238E27FC236}">
                    <a16:creationId xmlns:a16="http://schemas.microsoft.com/office/drawing/2014/main" id="{D1FDD1BA-624E-47EF-9F83-EB9623E2B94A}"/>
                  </a:ext>
                </a:extLst>
              </p:cNvPr>
              <p:cNvSpPr/>
              <p:nvPr/>
            </p:nvSpPr>
            <p:spPr>
              <a:xfrm rot="10800000">
                <a:off x="8806221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>
                <a:extLst>
                  <a:ext uri="{FF2B5EF4-FFF2-40B4-BE49-F238E27FC236}">
                    <a16:creationId xmlns:a16="http://schemas.microsoft.com/office/drawing/2014/main" id="{DE519C74-EF20-4485-A1AD-31B697895EB0}"/>
                  </a:ext>
                </a:extLst>
              </p:cNvPr>
              <p:cNvSpPr/>
              <p:nvPr/>
            </p:nvSpPr>
            <p:spPr>
              <a:xfrm rot="10800000">
                <a:off x="10370176" y="1443793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Равнобедренный треугольник 95">
                <a:extLst>
                  <a:ext uri="{FF2B5EF4-FFF2-40B4-BE49-F238E27FC236}">
                    <a16:creationId xmlns:a16="http://schemas.microsoft.com/office/drawing/2014/main" id="{A55BC490-052E-4714-BA11-72CEF682E19E}"/>
                  </a:ext>
                </a:extLst>
              </p:cNvPr>
              <p:cNvSpPr/>
              <p:nvPr/>
            </p:nvSpPr>
            <p:spPr>
              <a:xfrm>
                <a:off x="11144864" y="1463041"/>
                <a:ext cx="863331" cy="1145406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974204 w 1447999"/>
                  <a:gd name="connsiteY2" fmla="*/ 441906 h 1291710"/>
                  <a:gd name="connsiteX3" fmla="*/ 1447999 w 1447999"/>
                  <a:gd name="connsiteY3" fmla="*/ 1291710 h 1291710"/>
                  <a:gd name="connsiteX4" fmla="*/ 0 w 1447999"/>
                  <a:gd name="connsiteY4" fmla="*/ 1291710 h 1291710"/>
                  <a:gd name="connsiteX0" fmla="*/ 0 w 974204"/>
                  <a:gd name="connsiteY0" fmla="*/ 1291710 h 1291710"/>
                  <a:gd name="connsiteX1" fmla="*/ 724000 w 974204"/>
                  <a:gd name="connsiteY1" fmla="*/ 0 h 1291710"/>
                  <a:gd name="connsiteX2" fmla="*/ 974204 w 974204"/>
                  <a:gd name="connsiteY2" fmla="*/ 441906 h 1291710"/>
                  <a:gd name="connsiteX3" fmla="*/ 938411 w 974204"/>
                  <a:gd name="connsiteY3" fmla="*/ 1288535 h 1291710"/>
                  <a:gd name="connsiteX4" fmla="*/ 0 w 974204"/>
                  <a:gd name="connsiteY4" fmla="*/ 1291710 h 1291710"/>
                  <a:gd name="connsiteX0" fmla="*/ 0 w 940867"/>
                  <a:gd name="connsiteY0" fmla="*/ 1291710 h 1291710"/>
                  <a:gd name="connsiteX1" fmla="*/ 724000 w 940867"/>
                  <a:gd name="connsiteY1" fmla="*/ 0 h 1291710"/>
                  <a:gd name="connsiteX2" fmla="*/ 940867 w 940867"/>
                  <a:gd name="connsiteY2" fmla="*/ 387931 h 1291710"/>
                  <a:gd name="connsiteX3" fmla="*/ 938411 w 940867"/>
                  <a:gd name="connsiteY3" fmla="*/ 1288535 h 1291710"/>
                  <a:gd name="connsiteX4" fmla="*/ 0 w 940867"/>
                  <a:gd name="connsiteY4" fmla="*/ 1291710 h 129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867" h="1291710">
                    <a:moveTo>
                      <a:pt x="0" y="1291710"/>
                    </a:moveTo>
                    <a:lnTo>
                      <a:pt x="724000" y="0"/>
                    </a:lnTo>
                    <a:lnTo>
                      <a:pt x="940867" y="387931"/>
                    </a:lnTo>
                    <a:cubicBezTo>
                      <a:pt x="940048" y="688132"/>
                      <a:pt x="939230" y="988334"/>
                      <a:pt x="938411" y="1288535"/>
                    </a:cubicBezTo>
                    <a:lnTo>
                      <a:pt x="0" y="1291710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6DC992F2-C439-40F7-A6CC-6EF984BBFD97}"/>
                </a:ext>
              </a:extLst>
            </p:cNvPr>
            <p:cNvGrpSpPr/>
            <p:nvPr/>
          </p:nvGrpSpPr>
          <p:grpSpPr>
            <a:xfrm>
              <a:off x="-30480" y="4078639"/>
              <a:ext cx="12243877" cy="1340205"/>
              <a:chOff x="779849" y="1443793"/>
              <a:chExt cx="11234870" cy="1188409"/>
            </a:xfrm>
          </p:grpSpPr>
          <p:grpSp>
            <p:nvGrpSpPr>
              <p:cNvPr id="36" name="Группа 35">
                <a:extLst>
                  <a:ext uri="{FF2B5EF4-FFF2-40B4-BE49-F238E27FC236}">
                    <a16:creationId xmlns:a16="http://schemas.microsoft.com/office/drawing/2014/main" id="{74529070-D805-4EAA-BC2B-33F350722D39}"/>
                  </a:ext>
                </a:extLst>
              </p:cNvPr>
              <p:cNvGrpSpPr/>
              <p:nvPr/>
            </p:nvGrpSpPr>
            <p:grpSpPr>
              <a:xfrm>
                <a:off x="779849" y="1472667"/>
                <a:ext cx="4663177" cy="1159535"/>
                <a:chOff x="779849" y="1472667"/>
                <a:chExt cx="4663177" cy="1159535"/>
              </a:xfrm>
            </p:grpSpPr>
            <p:sp>
              <p:nvSpPr>
                <p:cNvPr id="46" name="Равнобедренный треугольник 120">
                  <a:extLst>
                    <a:ext uri="{FF2B5EF4-FFF2-40B4-BE49-F238E27FC236}">
                      <a16:creationId xmlns:a16="http://schemas.microsoft.com/office/drawing/2014/main" id="{D51D4210-C695-4385-94A8-B19BA594409C}"/>
                    </a:ext>
                  </a:extLst>
                </p:cNvPr>
                <p:cNvSpPr/>
                <p:nvPr/>
              </p:nvSpPr>
              <p:spPr>
                <a:xfrm>
                  <a:off x="779849" y="1482291"/>
                  <a:ext cx="760578" cy="1149911"/>
                </a:xfrm>
                <a:custGeom>
                  <a:avLst/>
                  <a:gdLst>
                    <a:gd name="connsiteX0" fmla="*/ 0 w 1447999"/>
                    <a:gd name="connsiteY0" fmla="*/ 1291710 h 1291710"/>
                    <a:gd name="connsiteX1" fmla="*/ 724000 w 1447999"/>
                    <a:gd name="connsiteY1" fmla="*/ 0 h 1291710"/>
                    <a:gd name="connsiteX2" fmla="*/ 1447999 w 1447999"/>
                    <a:gd name="connsiteY2" fmla="*/ 1291710 h 1291710"/>
                    <a:gd name="connsiteX3" fmla="*/ 0 w 1447999"/>
                    <a:gd name="connsiteY3" fmla="*/ 1291710 h 1291710"/>
                    <a:gd name="connsiteX0" fmla="*/ 0 w 1447999"/>
                    <a:gd name="connsiteY0" fmla="*/ 1291710 h 1291710"/>
                    <a:gd name="connsiteX1" fmla="*/ 598793 w 1447999"/>
                    <a:gd name="connsiteY1" fmla="*/ 236585 h 1291710"/>
                    <a:gd name="connsiteX2" fmla="*/ 724000 w 1447999"/>
                    <a:gd name="connsiteY2" fmla="*/ 0 h 1291710"/>
                    <a:gd name="connsiteX3" fmla="*/ 1447999 w 1447999"/>
                    <a:gd name="connsiteY3" fmla="*/ 1291710 h 1291710"/>
                    <a:gd name="connsiteX4" fmla="*/ 0 w 1447999"/>
                    <a:gd name="connsiteY4" fmla="*/ 1291710 h 1291710"/>
                    <a:gd name="connsiteX0" fmla="*/ 20967 w 849206"/>
                    <a:gd name="connsiteY0" fmla="*/ 1296790 h 1296790"/>
                    <a:gd name="connsiteX1" fmla="*/ 0 w 849206"/>
                    <a:gd name="connsiteY1" fmla="*/ 236585 h 1296790"/>
                    <a:gd name="connsiteX2" fmla="*/ 125207 w 849206"/>
                    <a:gd name="connsiteY2" fmla="*/ 0 h 1296790"/>
                    <a:gd name="connsiteX3" fmla="*/ 849206 w 849206"/>
                    <a:gd name="connsiteY3" fmla="*/ 1291710 h 1296790"/>
                    <a:gd name="connsiteX4" fmla="*/ 20967 w 849206"/>
                    <a:gd name="connsiteY4" fmla="*/ 1296790 h 1296790"/>
                    <a:gd name="connsiteX0" fmla="*/ 647 w 828886"/>
                    <a:gd name="connsiteY0" fmla="*/ 1296790 h 1296790"/>
                    <a:gd name="connsiteX1" fmla="*/ 0 w 828886"/>
                    <a:gd name="connsiteY1" fmla="*/ 195945 h 1296790"/>
                    <a:gd name="connsiteX2" fmla="*/ 104887 w 828886"/>
                    <a:gd name="connsiteY2" fmla="*/ 0 h 1296790"/>
                    <a:gd name="connsiteX3" fmla="*/ 828886 w 828886"/>
                    <a:gd name="connsiteY3" fmla="*/ 1291710 h 1296790"/>
                    <a:gd name="connsiteX4" fmla="*/ 647 w 828886"/>
                    <a:gd name="connsiteY4" fmla="*/ 1296790 h 1296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8886" h="1296790">
                      <a:moveTo>
                        <a:pt x="647" y="1296790"/>
                      </a:moveTo>
                      <a:cubicBezTo>
                        <a:pt x="431" y="929842"/>
                        <a:pt x="216" y="562893"/>
                        <a:pt x="0" y="195945"/>
                      </a:cubicBezTo>
                      <a:lnTo>
                        <a:pt x="104887" y="0"/>
                      </a:lnTo>
                      <a:lnTo>
                        <a:pt x="828886" y="1291710"/>
                      </a:lnTo>
                      <a:lnTo>
                        <a:pt x="647" y="1296790"/>
                      </a:lnTo>
                      <a:close/>
                    </a:path>
                  </a:pathLst>
                </a:cu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Равнобедренный треугольник 46">
                  <a:extLst>
                    <a:ext uri="{FF2B5EF4-FFF2-40B4-BE49-F238E27FC236}">
                      <a16:creationId xmlns:a16="http://schemas.microsoft.com/office/drawing/2014/main" id="{37D1208E-6EDC-4B06-9FF7-89947CEA26BE}"/>
                    </a:ext>
                  </a:extLst>
                </p:cNvPr>
                <p:cNvSpPr/>
                <p:nvPr/>
              </p:nvSpPr>
              <p:spPr>
                <a:xfrm>
                  <a:off x="1770852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" name="Равнобедренный треугольник 47">
                  <a:extLst>
                    <a:ext uri="{FF2B5EF4-FFF2-40B4-BE49-F238E27FC236}">
                      <a16:creationId xmlns:a16="http://schemas.microsoft.com/office/drawing/2014/main" id="{CF2BCBFA-AA6C-42A5-8492-E8945321D032}"/>
                    </a:ext>
                  </a:extLst>
                </p:cNvPr>
                <p:cNvSpPr/>
                <p:nvPr/>
              </p:nvSpPr>
              <p:spPr>
                <a:xfrm rot="10800000">
                  <a:off x="991304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Равнобедренный треугольник 48">
                  <a:extLst>
                    <a:ext uri="{FF2B5EF4-FFF2-40B4-BE49-F238E27FC236}">
                      <a16:creationId xmlns:a16="http://schemas.microsoft.com/office/drawing/2014/main" id="{C3B5B34C-BD73-4675-BC14-D549DD48D14F}"/>
                    </a:ext>
                  </a:extLst>
                </p:cNvPr>
                <p:cNvSpPr/>
                <p:nvPr/>
              </p:nvSpPr>
              <p:spPr>
                <a:xfrm>
                  <a:off x="3329948" y="1477479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0" name="Равнобедренный треугольник 49">
                  <a:extLst>
                    <a:ext uri="{FF2B5EF4-FFF2-40B4-BE49-F238E27FC236}">
                      <a16:creationId xmlns:a16="http://schemas.microsoft.com/office/drawing/2014/main" id="{86883767-59F7-4FC2-B09A-33B03A2EC4AE}"/>
                    </a:ext>
                  </a:extLst>
                </p:cNvPr>
                <p:cNvSpPr/>
                <p:nvPr/>
              </p:nvSpPr>
              <p:spPr>
                <a:xfrm rot="10800000">
                  <a:off x="2550400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1" name="Равнобедренный треугольник 50">
                  <a:extLst>
                    <a:ext uri="{FF2B5EF4-FFF2-40B4-BE49-F238E27FC236}">
                      <a16:creationId xmlns:a16="http://schemas.microsoft.com/office/drawing/2014/main" id="{87EE0630-CED3-42D6-A8E4-81CFC43B0231}"/>
                    </a:ext>
                  </a:extLst>
                </p:cNvPr>
                <p:cNvSpPr/>
                <p:nvPr/>
              </p:nvSpPr>
              <p:spPr>
                <a:xfrm rot="10800000">
                  <a:off x="4114355" y="1472667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7" name="Равнобедренный треугольник 36">
                <a:extLst>
                  <a:ext uri="{FF2B5EF4-FFF2-40B4-BE49-F238E27FC236}">
                    <a16:creationId xmlns:a16="http://schemas.microsoft.com/office/drawing/2014/main" id="{834C4B46-D986-42DB-9E5F-6FD0EEC7A59F}"/>
                  </a:ext>
                </a:extLst>
              </p:cNvPr>
              <p:cNvSpPr/>
              <p:nvPr/>
            </p:nvSpPr>
            <p:spPr>
              <a:xfrm>
                <a:off x="489876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Равнобедренный треугольник 37">
                <a:extLst>
                  <a:ext uri="{FF2B5EF4-FFF2-40B4-BE49-F238E27FC236}">
                    <a16:creationId xmlns:a16="http://schemas.microsoft.com/office/drawing/2014/main" id="{C63CFFF2-B642-4BFD-A1AC-37619E858DAB}"/>
                  </a:ext>
                </a:extLst>
              </p:cNvPr>
              <p:cNvSpPr/>
              <p:nvPr/>
            </p:nvSpPr>
            <p:spPr>
              <a:xfrm>
                <a:off x="6457859" y="1458229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Равнобедренный треугольник 38">
                <a:extLst>
                  <a:ext uri="{FF2B5EF4-FFF2-40B4-BE49-F238E27FC236}">
                    <a16:creationId xmlns:a16="http://schemas.microsoft.com/office/drawing/2014/main" id="{B3157FED-5C93-4BF4-BEFB-3D785293E950}"/>
                  </a:ext>
                </a:extLst>
              </p:cNvPr>
              <p:cNvSpPr/>
              <p:nvPr/>
            </p:nvSpPr>
            <p:spPr>
              <a:xfrm rot="10800000">
                <a:off x="5678311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Равнобедренный треугольник 39">
                <a:extLst>
                  <a:ext uri="{FF2B5EF4-FFF2-40B4-BE49-F238E27FC236}">
                    <a16:creationId xmlns:a16="http://schemas.microsoft.com/office/drawing/2014/main" id="{DAC35A04-89D1-4F6A-8360-10D3D8E72DF4}"/>
                  </a:ext>
                </a:extLst>
              </p:cNvPr>
              <p:cNvSpPr/>
              <p:nvPr/>
            </p:nvSpPr>
            <p:spPr>
              <a:xfrm rot="10800000">
                <a:off x="7242266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>
                <a:extLst>
                  <a:ext uri="{FF2B5EF4-FFF2-40B4-BE49-F238E27FC236}">
                    <a16:creationId xmlns:a16="http://schemas.microsoft.com/office/drawing/2014/main" id="{C10A0AA9-18B9-4750-BF39-DB8743F88695}"/>
                  </a:ext>
                </a:extLst>
              </p:cNvPr>
              <p:cNvSpPr/>
              <p:nvPr/>
            </p:nvSpPr>
            <p:spPr>
              <a:xfrm>
                <a:off x="8026673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Равнобедренный треугольник 41">
                <a:extLst>
                  <a:ext uri="{FF2B5EF4-FFF2-40B4-BE49-F238E27FC236}">
                    <a16:creationId xmlns:a16="http://schemas.microsoft.com/office/drawing/2014/main" id="{7B685EAA-2389-467B-A382-6A1B2C2F9907}"/>
                  </a:ext>
                </a:extLst>
              </p:cNvPr>
              <p:cNvSpPr/>
              <p:nvPr/>
            </p:nvSpPr>
            <p:spPr>
              <a:xfrm>
                <a:off x="9585769" y="1448605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Равнобедренный треугольник 42">
                <a:extLst>
                  <a:ext uri="{FF2B5EF4-FFF2-40B4-BE49-F238E27FC236}">
                    <a16:creationId xmlns:a16="http://schemas.microsoft.com/office/drawing/2014/main" id="{E4724357-B4BD-4969-BDCE-0E5E81174FB1}"/>
                  </a:ext>
                </a:extLst>
              </p:cNvPr>
              <p:cNvSpPr/>
              <p:nvPr/>
            </p:nvSpPr>
            <p:spPr>
              <a:xfrm rot="10800000">
                <a:off x="8806221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Равнобедренный треугольник 43">
                <a:extLst>
                  <a:ext uri="{FF2B5EF4-FFF2-40B4-BE49-F238E27FC236}">
                    <a16:creationId xmlns:a16="http://schemas.microsoft.com/office/drawing/2014/main" id="{31607A85-336A-4E8B-B8B1-2EC1C67823DC}"/>
                  </a:ext>
                </a:extLst>
              </p:cNvPr>
              <p:cNvSpPr/>
              <p:nvPr/>
            </p:nvSpPr>
            <p:spPr>
              <a:xfrm rot="10800000">
                <a:off x="10370176" y="1443793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Равнобедренный треугольник 116">
                <a:extLst>
                  <a:ext uri="{FF2B5EF4-FFF2-40B4-BE49-F238E27FC236}">
                    <a16:creationId xmlns:a16="http://schemas.microsoft.com/office/drawing/2014/main" id="{3B38899A-5FB1-4390-871C-12C44E2C958C}"/>
                  </a:ext>
                </a:extLst>
              </p:cNvPr>
              <p:cNvSpPr/>
              <p:nvPr/>
            </p:nvSpPr>
            <p:spPr>
              <a:xfrm>
                <a:off x="11144864" y="1463041"/>
                <a:ext cx="869855" cy="1145406"/>
              </a:xfrm>
              <a:custGeom>
                <a:avLst/>
                <a:gdLst>
                  <a:gd name="connsiteX0" fmla="*/ 0 w 1447999"/>
                  <a:gd name="connsiteY0" fmla="*/ 1291709 h 1291709"/>
                  <a:gd name="connsiteX1" fmla="*/ 724000 w 1447999"/>
                  <a:gd name="connsiteY1" fmla="*/ 0 h 1291709"/>
                  <a:gd name="connsiteX2" fmla="*/ 1447999 w 1447999"/>
                  <a:gd name="connsiteY2" fmla="*/ 1291709 h 1291709"/>
                  <a:gd name="connsiteX3" fmla="*/ 0 w 1447999"/>
                  <a:gd name="connsiteY3" fmla="*/ 1291709 h 1291709"/>
                  <a:gd name="connsiteX0" fmla="*/ 0 w 1447999"/>
                  <a:gd name="connsiteY0" fmla="*/ 1291709 h 1291709"/>
                  <a:gd name="connsiteX1" fmla="*/ 724000 w 1447999"/>
                  <a:gd name="connsiteY1" fmla="*/ 0 h 1291709"/>
                  <a:gd name="connsiteX2" fmla="*/ 950392 w 1447999"/>
                  <a:gd name="connsiteY2" fmla="*/ 400217 h 1291709"/>
                  <a:gd name="connsiteX3" fmla="*/ 1447999 w 1447999"/>
                  <a:gd name="connsiteY3" fmla="*/ 1291709 h 1291709"/>
                  <a:gd name="connsiteX4" fmla="*/ 0 w 1447999"/>
                  <a:gd name="connsiteY4" fmla="*/ 1291709 h 1291709"/>
                  <a:gd name="connsiteX0" fmla="*/ 0 w 950392"/>
                  <a:gd name="connsiteY0" fmla="*/ 1291709 h 1291709"/>
                  <a:gd name="connsiteX1" fmla="*/ 724000 w 950392"/>
                  <a:gd name="connsiteY1" fmla="*/ 0 h 1291709"/>
                  <a:gd name="connsiteX2" fmla="*/ 950392 w 950392"/>
                  <a:gd name="connsiteY2" fmla="*/ 400217 h 1291709"/>
                  <a:gd name="connsiteX3" fmla="*/ 947937 w 950392"/>
                  <a:gd name="connsiteY3" fmla="*/ 1291709 h 1291709"/>
                  <a:gd name="connsiteX4" fmla="*/ 0 w 950392"/>
                  <a:gd name="connsiteY4" fmla="*/ 1291709 h 1291709"/>
                  <a:gd name="connsiteX0" fmla="*/ 0 w 947977"/>
                  <a:gd name="connsiteY0" fmla="*/ 1291709 h 1291709"/>
                  <a:gd name="connsiteX1" fmla="*/ 724000 w 947977"/>
                  <a:gd name="connsiteY1" fmla="*/ 0 h 1291709"/>
                  <a:gd name="connsiteX2" fmla="*/ 937692 w 947977"/>
                  <a:gd name="connsiteY2" fmla="*/ 373230 h 1291709"/>
                  <a:gd name="connsiteX3" fmla="*/ 947937 w 947977"/>
                  <a:gd name="connsiteY3" fmla="*/ 1291709 h 1291709"/>
                  <a:gd name="connsiteX4" fmla="*/ 0 w 947977"/>
                  <a:gd name="connsiteY4" fmla="*/ 1291709 h 129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7977" h="1291709">
                    <a:moveTo>
                      <a:pt x="0" y="1291709"/>
                    </a:moveTo>
                    <a:lnTo>
                      <a:pt x="724000" y="0"/>
                    </a:lnTo>
                    <a:lnTo>
                      <a:pt x="937692" y="373230"/>
                    </a:lnTo>
                    <a:cubicBezTo>
                      <a:pt x="936874" y="670394"/>
                      <a:pt x="948755" y="994545"/>
                      <a:pt x="947937" y="1291709"/>
                    </a:cubicBezTo>
                    <a:lnTo>
                      <a:pt x="0" y="1291709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BAC190ED-C4F6-4B95-AD73-CCA7A61DAA50}"/>
                </a:ext>
              </a:extLst>
            </p:cNvPr>
            <p:cNvGrpSpPr/>
            <p:nvPr/>
          </p:nvGrpSpPr>
          <p:grpSpPr>
            <a:xfrm>
              <a:off x="-14287" y="5497681"/>
              <a:ext cx="12272722" cy="1336713"/>
              <a:chOff x="829966" y="1443793"/>
              <a:chExt cx="11261338" cy="1185312"/>
            </a:xfrm>
          </p:grpSpPr>
          <p:grpSp>
            <p:nvGrpSpPr>
              <p:cNvPr id="19" name="Группа 18">
                <a:extLst>
                  <a:ext uri="{FF2B5EF4-FFF2-40B4-BE49-F238E27FC236}">
                    <a16:creationId xmlns:a16="http://schemas.microsoft.com/office/drawing/2014/main" id="{38B886F8-514F-4E89-B369-8F02D7367A02}"/>
                  </a:ext>
                </a:extLst>
              </p:cNvPr>
              <p:cNvGrpSpPr/>
              <p:nvPr/>
            </p:nvGrpSpPr>
            <p:grpSpPr>
              <a:xfrm>
                <a:off x="829966" y="1472667"/>
                <a:ext cx="4613060" cy="1156438"/>
                <a:chOff x="829966" y="1472667"/>
                <a:chExt cx="4613060" cy="1156438"/>
              </a:xfrm>
            </p:grpSpPr>
            <p:sp>
              <p:nvSpPr>
                <p:cNvPr id="30" name="Равнобедренный треугольник 141">
                  <a:extLst>
                    <a:ext uri="{FF2B5EF4-FFF2-40B4-BE49-F238E27FC236}">
                      <a16:creationId xmlns:a16="http://schemas.microsoft.com/office/drawing/2014/main" id="{5B6D1EFD-65C5-464F-966E-9C62C60F34AF}"/>
                    </a:ext>
                  </a:extLst>
                </p:cNvPr>
                <p:cNvSpPr/>
                <p:nvPr/>
              </p:nvSpPr>
              <p:spPr>
                <a:xfrm>
                  <a:off x="829966" y="1482291"/>
                  <a:ext cx="710461" cy="1146814"/>
                </a:xfrm>
                <a:custGeom>
                  <a:avLst/>
                  <a:gdLst>
                    <a:gd name="connsiteX0" fmla="*/ 0 w 1447999"/>
                    <a:gd name="connsiteY0" fmla="*/ 1291710 h 1291710"/>
                    <a:gd name="connsiteX1" fmla="*/ 724000 w 1447999"/>
                    <a:gd name="connsiteY1" fmla="*/ 0 h 1291710"/>
                    <a:gd name="connsiteX2" fmla="*/ 1447999 w 1447999"/>
                    <a:gd name="connsiteY2" fmla="*/ 1291710 h 1291710"/>
                    <a:gd name="connsiteX3" fmla="*/ 0 w 1447999"/>
                    <a:gd name="connsiteY3" fmla="*/ 1291710 h 1291710"/>
                    <a:gd name="connsiteX0" fmla="*/ 0 w 1447999"/>
                    <a:gd name="connsiteY0" fmla="*/ 1291710 h 1291710"/>
                    <a:gd name="connsiteX1" fmla="*/ 661031 w 1447999"/>
                    <a:gd name="connsiteY1" fmla="*/ 113579 h 1291710"/>
                    <a:gd name="connsiteX2" fmla="*/ 724000 w 1447999"/>
                    <a:gd name="connsiteY2" fmla="*/ 0 h 1291710"/>
                    <a:gd name="connsiteX3" fmla="*/ 1447999 w 1447999"/>
                    <a:gd name="connsiteY3" fmla="*/ 1291710 h 1291710"/>
                    <a:gd name="connsiteX4" fmla="*/ 0 w 1447999"/>
                    <a:gd name="connsiteY4" fmla="*/ 1291710 h 1291710"/>
                    <a:gd name="connsiteX0" fmla="*/ 13657 w 786968"/>
                    <a:gd name="connsiteY0" fmla="*/ 1293298 h 1293298"/>
                    <a:gd name="connsiteX1" fmla="*/ 0 w 786968"/>
                    <a:gd name="connsiteY1" fmla="*/ 113579 h 1293298"/>
                    <a:gd name="connsiteX2" fmla="*/ 62969 w 786968"/>
                    <a:gd name="connsiteY2" fmla="*/ 0 h 1293298"/>
                    <a:gd name="connsiteX3" fmla="*/ 786968 w 786968"/>
                    <a:gd name="connsiteY3" fmla="*/ 1291710 h 1293298"/>
                    <a:gd name="connsiteX4" fmla="*/ 13657 w 786968"/>
                    <a:gd name="connsiteY4" fmla="*/ 1293298 h 1293298"/>
                    <a:gd name="connsiteX0" fmla="*/ 957 w 774268"/>
                    <a:gd name="connsiteY0" fmla="*/ 1293298 h 1293298"/>
                    <a:gd name="connsiteX1" fmla="*/ 0 w 774268"/>
                    <a:gd name="connsiteY1" fmla="*/ 92941 h 1293298"/>
                    <a:gd name="connsiteX2" fmla="*/ 50269 w 774268"/>
                    <a:gd name="connsiteY2" fmla="*/ 0 h 1293298"/>
                    <a:gd name="connsiteX3" fmla="*/ 774268 w 774268"/>
                    <a:gd name="connsiteY3" fmla="*/ 1291710 h 1293298"/>
                    <a:gd name="connsiteX4" fmla="*/ 957 w 774268"/>
                    <a:gd name="connsiteY4" fmla="*/ 1293298 h 1293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268" h="1293298">
                      <a:moveTo>
                        <a:pt x="957" y="1293298"/>
                      </a:moveTo>
                      <a:lnTo>
                        <a:pt x="0" y="92941"/>
                      </a:lnTo>
                      <a:lnTo>
                        <a:pt x="50269" y="0"/>
                      </a:lnTo>
                      <a:lnTo>
                        <a:pt x="774268" y="1291710"/>
                      </a:lnTo>
                      <a:lnTo>
                        <a:pt x="957" y="1293298"/>
                      </a:lnTo>
                      <a:close/>
                    </a:path>
                  </a:pathLst>
                </a:cu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Равнобедренный треугольник 30">
                  <a:extLst>
                    <a:ext uri="{FF2B5EF4-FFF2-40B4-BE49-F238E27FC236}">
                      <a16:creationId xmlns:a16="http://schemas.microsoft.com/office/drawing/2014/main" id="{B18962FF-462E-4A24-8EEB-E58AABCD4E88}"/>
                    </a:ext>
                  </a:extLst>
                </p:cNvPr>
                <p:cNvSpPr/>
                <p:nvPr/>
              </p:nvSpPr>
              <p:spPr>
                <a:xfrm>
                  <a:off x="1770852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Равнобедренный треугольник 31">
                  <a:extLst>
                    <a:ext uri="{FF2B5EF4-FFF2-40B4-BE49-F238E27FC236}">
                      <a16:creationId xmlns:a16="http://schemas.microsoft.com/office/drawing/2014/main" id="{CEFE3020-5209-40A6-8C4A-4F4024EBB33E}"/>
                    </a:ext>
                  </a:extLst>
                </p:cNvPr>
                <p:cNvSpPr/>
                <p:nvPr/>
              </p:nvSpPr>
              <p:spPr>
                <a:xfrm rot="10800000">
                  <a:off x="991304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Равнобедренный треугольник 32">
                  <a:extLst>
                    <a:ext uri="{FF2B5EF4-FFF2-40B4-BE49-F238E27FC236}">
                      <a16:creationId xmlns:a16="http://schemas.microsoft.com/office/drawing/2014/main" id="{E9C91526-07AA-489C-A9F0-102A4CAD1653}"/>
                    </a:ext>
                  </a:extLst>
                </p:cNvPr>
                <p:cNvSpPr/>
                <p:nvPr/>
              </p:nvSpPr>
              <p:spPr>
                <a:xfrm>
                  <a:off x="3329948" y="1477479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Равнобедренный треугольник 33">
                  <a:extLst>
                    <a:ext uri="{FF2B5EF4-FFF2-40B4-BE49-F238E27FC236}">
                      <a16:creationId xmlns:a16="http://schemas.microsoft.com/office/drawing/2014/main" id="{86C3614A-9F55-4945-802A-FFCAFAE068D3}"/>
                    </a:ext>
                  </a:extLst>
                </p:cNvPr>
                <p:cNvSpPr/>
                <p:nvPr/>
              </p:nvSpPr>
              <p:spPr>
                <a:xfrm rot="10800000">
                  <a:off x="2550400" y="1482291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Равнобедренный треугольник 34">
                  <a:extLst>
                    <a:ext uri="{FF2B5EF4-FFF2-40B4-BE49-F238E27FC236}">
                      <a16:creationId xmlns:a16="http://schemas.microsoft.com/office/drawing/2014/main" id="{87A8C829-9DC8-41A1-BAE5-635362670969}"/>
                    </a:ext>
                  </a:extLst>
                </p:cNvPr>
                <p:cNvSpPr/>
                <p:nvPr/>
              </p:nvSpPr>
              <p:spPr>
                <a:xfrm rot="10800000">
                  <a:off x="4114355" y="1472667"/>
                  <a:ext cx="1328671" cy="1145406"/>
                </a:xfrm>
                <a:prstGeom prst="triangle">
                  <a:avLst/>
                </a:prstGeom>
                <a:noFill/>
                <a:ln w="1905">
                  <a:solidFill>
                    <a:srgbClr val="0F7A65">
                      <a:alpha val="15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0" name="Равнобедренный треугольник 19">
                <a:extLst>
                  <a:ext uri="{FF2B5EF4-FFF2-40B4-BE49-F238E27FC236}">
                    <a16:creationId xmlns:a16="http://schemas.microsoft.com/office/drawing/2014/main" id="{0467F93D-460D-4DFC-8889-41093C309772}"/>
                  </a:ext>
                </a:extLst>
              </p:cNvPr>
              <p:cNvSpPr/>
              <p:nvPr/>
            </p:nvSpPr>
            <p:spPr>
              <a:xfrm>
                <a:off x="4898763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>
                <a:extLst>
                  <a:ext uri="{FF2B5EF4-FFF2-40B4-BE49-F238E27FC236}">
                    <a16:creationId xmlns:a16="http://schemas.microsoft.com/office/drawing/2014/main" id="{BF4850A8-BEF0-48A2-84C4-F5F9F365A359}"/>
                  </a:ext>
                </a:extLst>
              </p:cNvPr>
              <p:cNvSpPr/>
              <p:nvPr/>
            </p:nvSpPr>
            <p:spPr>
              <a:xfrm>
                <a:off x="6457859" y="1458229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Равнобедренный треугольник 21">
                <a:extLst>
                  <a:ext uri="{FF2B5EF4-FFF2-40B4-BE49-F238E27FC236}">
                    <a16:creationId xmlns:a16="http://schemas.microsoft.com/office/drawing/2014/main" id="{85D2ACD8-1D94-48BB-8978-D94316FB7CEC}"/>
                  </a:ext>
                </a:extLst>
              </p:cNvPr>
              <p:cNvSpPr/>
              <p:nvPr/>
            </p:nvSpPr>
            <p:spPr>
              <a:xfrm rot="10800000">
                <a:off x="5678311" y="1463041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Равнобедренный треугольник 22">
                <a:extLst>
                  <a:ext uri="{FF2B5EF4-FFF2-40B4-BE49-F238E27FC236}">
                    <a16:creationId xmlns:a16="http://schemas.microsoft.com/office/drawing/2014/main" id="{137E1AAB-D34B-4DFE-998E-2299BA7A7FF3}"/>
                  </a:ext>
                </a:extLst>
              </p:cNvPr>
              <p:cNvSpPr/>
              <p:nvPr/>
            </p:nvSpPr>
            <p:spPr>
              <a:xfrm rot="10800000">
                <a:off x="7242266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Равнобедренный треугольник 23">
                <a:extLst>
                  <a:ext uri="{FF2B5EF4-FFF2-40B4-BE49-F238E27FC236}">
                    <a16:creationId xmlns:a16="http://schemas.microsoft.com/office/drawing/2014/main" id="{82A14F9E-F323-4269-83FC-D666181C3C21}"/>
                  </a:ext>
                </a:extLst>
              </p:cNvPr>
              <p:cNvSpPr/>
              <p:nvPr/>
            </p:nvSpPr>
            <p:spPr>
              <a:xfrm>
                <a:off x="8026673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Равнобедренный треугольник 24">
                <a:extLst>
                  <a:ext uri="{FF2B5EF4-FFF2-40B4-BE49-F238E27FC236}">
                    <a16:creationId xmlns:a16="http://schemas.microsoft.com/office/drawing/2014/main" id="{20AD0ED9-1C77-4EB2-B6C9-44EDA2DB7B76}"/>
                  </a:ext>
                </a:extLst>
              </p:cNvPr>
              <p:cNvSpPr/>
              <p:nvPr/>
            </p:nvSpPr>
            <p:spPr>
              <a:xfrm>
                <a:off x="9585769" y="1448605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Равнобедренный треугольник 25">
                <a:extLst>
                  <a:ext uri="{FF2B5EF4-FFF2-40B4-BE49-F238E27FC236}">
                    <a16:creationId xmlns:a16="http://schemas.microsoft.com/office/drawing/2014/main" id="{BA089F73-2687-414D-8F0E-F4746B45C9EC}"/>
                  </a:ext>
                </a:extLst>
              </p:cNvPr>
              <p:cNvSpPr/>
              <p:nvPr/>
            </p:nvSpPr>
            <p:spPr>
              <a:xfrm rot="10800000">
                <a:off x="8806221" y="1453417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Равнобедренный треугольник 26">
                <a:extLst>
                  <a:ext uri="{FF2B5EF4-FFF2-40B4-BE49-F238E27FC236}">
                    <a16:creationId xmlns:a16="http://schemas.microsoft.com/office/drawing/2014/main" id="{FB11806F-B0C9-4259-8C04-C20479DBABE5}"/>
                  </a:ext>
                </a:extLst>
              </p:cNvPr>
              <p:cNvSpPr/>
              <p:nvPr/>
            </p:nvSpPr>
            <p:spPr>
              <a:xfrm rot="10800000">
                <a:off x="10370176" y="1443793"/>
                <a:ext cx="1328671" cy="1145406"/>
              </a:xfrm>
              <a:prstGeom prst="triangle">
                <a:avLst/>
              </a:pr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Равнобедренный треугольник 137">
                <a:extLst>
                  <a:ext uri="{FF2B5EF4-FFF2-40B4-BE49-F238E27FC236}">
                    <a16:creationId xmlns:a16="http://schemas.microsoft.com/office/drawing/2014/main" id="{E7F4CCD6-7E72-4813-9574-A2225A348543}"/>
                  </a:ext>
                </a:extLst>
              </p:cNvPr>
              <p:cNvSpPr/>
              <p:nvPr/>
            </p:nvSpPr>
            <p:spPr>
              <a:xfrm>
                <a:off x="11144865" y="1463041"/>
                <a:ext cx="946439" cy="1145406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025964 w 1447999"/>
                  <a:gd name="connsiteY2" fmla="*/ 546132 h 1291710"/>
                  <a:gd name="connsiteX3" fmla="*/ 1447999 w 1447999"/>
                  <a:gd name="connsiteY3" fmla="*/ 1291710 h 1291710"/>
                  <a:gd name="connsiteX4" fmla="*/ 0 w 1447999"/>
                  <a:gd name="connsiteY4" fmla="*/ 1291710 h 1291710"/>
                  <a:gd name="connsiteX0" fmla="*/ 0 w 1031439"/>
                  <a:gd name="connsiteY0" fmla="*/ 1291710 h 1291710"/>
                  <a:gd name="connsiteX1" fmla="*/ 724000 w 1031439"/>
                  <a:gd name="connsiteY1" fmla="*/ 0 h 1291710"/>
                  <a:gd name="connsiteX2" fmla="*/ 1025964 w 1031439"/>
                  <a:gd name="connsiteY2" fmla="*/ 546132 h 1291710"/>
                  <a:gd name="connsiteX3" fmla="*/ 1031439 w 1031439"/>
                  <a:gd name="connsiteY3" fmla="*/ 1291710 h 1291710"/>
                  <a:gd name="connsiteX4" fmla="*/ 0 w 1031439"/>
                  <a:gd name="connsiteY4" fmla="*/ 1291710 h 129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1439" h="1291710">
                    <a:moveTo>
                      <a:pt x="0" y="1291710"/>
                    </a:moveTo>
                    <a:lnTo>
                      <a:pt x="724000" y="0"/>
                    </a:lnTo>
                    <a:lnTo>
                      <a:pt x="1025964" y="546132"/>
                    </a:lnTo>
                    <a:lnTo>
                      <a:pt x="1031439" y="1291710"/>
                    </a:lnTo>
                    <a:lnTo>
                      <a:pt x="0" y="1291710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Равнобедренный треугольник 139">
                <a:extLst>
                  <a:ext uri="{FF2B5EF4-FFF2-40B4-BE49-F238E27FC236}">
                    <a16:creationId xmlns:a16="http://schemas.microsoft.com/office/drawing/2014/main" id="{60F3A98D-35C1-4CF7-A304-0E8701D13577}"/>
                  </a:ext>
                </a:extLst>
              </p:cNvPr>
              <p:cNvSpPr/>
              <p:nvPr/>
            </p:nvSpPr>
            <p:spPr>
              <a:xfrm rot="10800000">
                <a:off x="11924413" y="1461633"/>
                <a:ext cx="123908" cy="212106"/>
              </a:xfrm>
              <a:custGeom>
                <a:avLst/>
                <a:gdLst>
                  <a:gd name="connsiteX0" fmla="*/ 0 w 1447999"/>
                  <a:gd name="connsiteY0" fmla="*/ 1291710 h 1291710"/>
                  <a:gd name="connsiteX1" fmla="*/ 724000 w 1447999"/>
                  <a:gd name="connsiteY1" fmla="*/ 0 h 1291710"/>
                  <a:gd name="connsiteX2" fmla="*/ 1447999 w 1447999"/>
                  <a:gd name="connsiteY2" fmla="*/ 1291710 h 1291710"/>
                  <a:gd name="connsiteX3" fmla="*/ 0 w 1447999"/>
                  <a:gd name="connsiteY3" fmla="*/ 1291710 h 1291710"/>
                  <a:gd name="connsiteX0" fmla="*/ 593625 w 723999"/>
                  <a:gd name="connsiteY0" fmla="*/ 1293298 h 1293298"/>
                  <a:gd name="connsiteX1" fmla="*/ 0 w 723999"/>
                  <a:gd name="connsiteY1" fmla="*/ 0 h 1293298"/>
                  <a:gd name="connsiteX2" fmla="*/ 723999 w 723999"/>
                  <a:gd name="connsiteY2" fmla="*/ 1291710 h 1293298"/>
                  <a:gd name="connsiteX3" fmla="*/ 593625 w 723999"/>
                  <a:gd name="connsiteY3" fmla="*/ 1293298 h 1293298"/>
                  <a:gd name="connsiteX0" fmla="*/ 4662 w 135036"/>
                  <a:gd name="connsiteY0" fmla="*/ 239198 h 239198"/>
                  <a:gd name="connsiteX1" fmla="*/ 0 w 135036"/>
                  <a:gd name="connsiteY1" fmla="*/ 0 h 239198"/>
                  <a:gd name="connsiteX2" fmla="*/ 135036 w 135036"/>
                  <a:gd name="connsiteY2" fmla="*/ 237610 h 239198"/>
                  <a:gd name="connsiteX3" fmla="*/ 4662 w 135036"/>
                  <a:gd name="connsiteY3" fmla="*/ 239198 h 23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036" h="239198">
                    <a:moveTo>
                      <a:pt x="4662" y="239198"/>
                    </a:moveTo>
                    <a:lnTo>
                      <a:pt x="0" y="0"/>
                    </a:lnTo>
                    <a:lnTo>
                      <a:pt x="135036" y="237610"/>
                    </a:lnTo>
                    <a:lnTo>
                      <a:pt x="4662" y="239198"/>
                    </a:lnTo>
                    <a:close/>
                  </a:path>
                </a:pathLst>
              </a:custGeom>
              <a:noFill/>
              <a:ln w="1905">
                <a:solidFill>
                  <a:srgbClr val="0F7A65">
                    <a:alpha val="1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52523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  <p:sldLayoutId id="2147484054" r:id="rId13"/>
    <p:sldLayoutId id="2147484055" r:id="rId14"/>
    <p:sldLayoutId id="2147484056" r:id="rId15"/>
    <p:sldLayoutId id="2147484057" r:id="rId16"/>
    <p:sldLayoutId id="2147484058" r:id="rId17"/>
    <p:sldLayoutId id="2147484059" r:id="rId18"/>
    <p:sldLayoutId id="2147484060" r:id="rId19"/>
    <p:sldLayoutId id="2147483671" r:id="rId20"/>
    <p:sldLayoutId id="2147483673" r:id="rId21"/>
    <p:sldLayoutId id="2147483674" r:id="rId22"/>
    <p:sldLayoutId id="2147483675" r:id="rId23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f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6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4">
            <a:extLst>
              <a:ext uri="{FF2B5EF4-FFF2-40B4-BE49-F238E27FC236}">
                <a16:creationId xmlns:a16="http://schemas.microsoft.com/office/drawing/2014/main" id="{F4F5D89A-2D18-485B-98DB-F4B4A95A777C}"/>
              </a:ext>
            </a:extLst>
          </p:cNvPr>
          <p:cNvSpPr/>
          <p:nvPr/>
        </p:nvSpPr>
        <p:spPr>
          <a:xfrm>
            <a:off x="5020819" y="6378805"/>
            <a:ext cx="732230" cy="3678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cap="all" spc="46" dirty="0">
                <a:latin typeface="Calibri"/>
                <a:ea typeface="Calibri"/>
              </a:rPr>
              <a:t>2026 </a:t>
            </a:r>
            <a:endParaRPr lang="ru-RU" sz="1800" b="0" strike="noStrike" spc="-1" dirty="0"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6108A4-0122-4255-8C1F-D9B516BCD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3" y="13940"/>
            <a:ext cx="1222266" cy="13169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DA5CEF-6032-4230-8947-9F049E51A9AC}"/>
              </a:ext>
            </a:extLst>
          </p:cNvPr>
          <p:cNvSpPr txBox="1"/>
          <p:nvPr/>
        </p:nvSpPr>
        <p:spPr>
          <a:xfrm>
            <a:off x="7970474" y="256931"/>
            <a:ext cx="3727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rgbClr val="0429B0"/>
                </a:solidFill>
                <a:latin typeface="Montserrat" panose="00000500000000000000" pitchFamily="2" charset="-52"/>
              </a:rPr>
              <a:t>МИНИСТЕРСТВО ЭКОНОМИЧЕСКОГО РАЗВИТИЯ РОСТОВСКОЙ ОБЛАСТИ</a:t>
            </a:r>
          </a:p>
        </p:txBody>
      </p:sp>
      <p:sp>
        <p:nvSpPr>
          <p:cNvPr id="14" name="CustomShape 1">
            <a:extLst>
              <a:ext uri="{FF2B5EF4-FFF2-40B4-BE49-F238E27FC236}">
                <a16:creationId xmlns:a16="http://schemas.microsoft.com/office/drawing/2014/main" id="{25ADEF60-97B0-46B7-AC22-FFA57217645F}"/>
              </a:ext>
            </a:extLst>
          </p:cNvPr>
          <p:cNvSpPr/>
          <p:nvPr/>
        </p:nvSpPr>
        <p:spPr>
          <a:xfrm>
            <a:off x="1911658" y="3429000"/>
            <a:ext cx="7451833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sp>
        <p:nvSpPr>
          <p:cNvPr id="15" name="CustomShape 5">
            <a:extLst>
              <a:ext uri="{FF2B5EF4-FFF2-40B4-BE49-F238E27FC236}">
                <a16:creationId xmlns:a16="http://schemas.microsoft.com/office/drawing/2014/main" id="{9989B1D1-E588-496C-8024-38E0E515C679}"/>
              </a:ext>
            </a:extLst>
          </p:cNvPr>
          <p:cNvSpPr/>
          <p:nvPr/>
        </p:nvSpPr>
        <p:spPr>
          <a:xfrm>
            <a:off x="5559972" y="5113363"/>
            <a:ext cx="6137868" cy="162976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0" strike="noStrike" spc="-1" dirty="0">
                <a:latin typeface="Calibri"/>
                <a:ea typeface="Times New Roman"/>
              </a:rPr>
              <a:t>Докладчики:</a:t>
            </a:r>
          </a:p>
          <a:p>
            <a:pPr algn="r">
              <a:lnSpc>
                <a:spcPct val="100000"/>
              </a:lnSpc>
            </a:pPr>
            <a:r>
              <a:rPr lang="ru-RU" sz="2000" spc="-1" dirty="0">
                <a:latin typeface="Calibri"/>
              </a:rPr>
              <a:t>заместитель экономического развития</a:t>
            </a:r>
          </a:p>
          <a:p>
            <a:pPr algn="r">
              <a:lnSpc>
                <a:spcPct val="100000"/>
              </a:lnSpc>
            </a:pPr>
            <a:r>
              <a:rPr lang="ru-RU" sz="2000" spc="-1" dirty="0">
                <a:latin typeface="Calibri"/>
              </a:rPr>
              <a:t> Ростовской области О.В. </a:t>
            </a:r>
            <a:r>
              <a:rPr lang="ru-RU" sz="2000" spc="-1" dirty="0" err="1">
                <a:latin typeface="Calibri"/>
              </a:rPr>
              <a:t>Попелнуха</a:t>
            </a:r>
            <a:endParaRPr lang="ru-RU" sz="2000" spc="-1" dirty="0">
              <a:latin typeface="Calibri"/>
            </a:endParaRPr>
          </a:p>
          <a:p>
            <a:pPr algn="r">
              <a:lnSpc>
                <a:spcPct val="100000"/>
              </a:lnSpc>
            </a:pPr>
            <a:r>
              <a:rPr lang="ru-RU" sz="2000" b="0" strike="noStrike" spc="-1" dirty="0">
                <a:latin typeface="Calibri"/>
              </a:rPr>
              <a:t>доцент Ростовского филиала РТА, </a:t>
            </a:r>
          </a:p>
          <a:p>
            <a:pPr algn="r">
              <a:lnSpc>
                <a:spcPct val="100000"/>
              </a:lnSpc>
            </a:pPr>
            <a:r>
              <a:rPr lang="ru-RU" sz="2000" b="0" strike="noStrike" spc="-1" dirty="0">
                <a:latin typeface="Calibri"/>
              </a:rPr>
              <a:t>к.э.н., доцент Л.Д. </a:t>
            </a:r>
            <a:r>
              <a:rPr lang="ru-RU" sz="2000" spc="-1" dirty="0">
                <a:latin typeface="Calibri"/>
              </a:rPr>
              <a:t>Киянова</a:t>
            </a:r>
            <a:r>
              <a:rPr lang="ru-RU" sz="2000" b="0" strike="noStrike" spc="-1" dirty="0">
                <a:latin typeface="Calibri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E8C618-476B-4B7D-A357-27AF930D09F4}"/>
              </a:ext>
            </a:extLst>
          </p:cNvPr>
          <p:cNvSpPr txBox="1"/>
          <p:nvPr/>
        </p:nvSpPr>
        <p:spPr>
          <a:xfrm>
            <a:off x="1507735" y="1201699"/>
            <a:ext cx="89043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АКАДЕМИЧЕСКИЙ ЭКОНОМИЧЕСКИЙ ФОРУМ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(МАЭФ 2026)</a:t>
            </a:r>
          </a:p>
          <a:p>
            <a:pPr algn="ctr"/>
            <a:r>
              <a:rPr lang="ru-RU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Пленарная конференция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Технологический суверенитет как ключевой фактор устойчивого развития АПК России»</a:t>
            </a:r>
          </a:p>
        </p:txBody>
      </p:sp>
    </p:spTree>
    <p:extLst>
      <p:ext uri="{BB962C8B-B14F-4D97-AF65-F5344CB8AC3E}">
        <p14:creationId xmlns:p14="http://schemas.microsoft.com/office/powerpoint/2010/main" val="1282527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480B0572-68E5-4B44-AB9E-6485EF314E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B781FE6-BD4A-4A18-AE85-B5E4DBEBB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8374" y="6338657"/>
            <a:ext cx="6255185" cy="210733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BBE9C4-370F-4191-9E7C-6F0B3E912D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82" y="553964"/>
            <a:ext cx="10782235" cy="5750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214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001406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7630510" y="939806"/>
            <a:ext cx="4108986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35 предприятий</a:t>
            </a: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4102" name="Picture 6" descr="Диаграмма ответов в Формах. Вопрос: Размер предприятия. Количество ответов: 35 ответов.">
            <a:extLst>
              <a:ext uri="{FF2B5EF4-FFF2-40B4-BE49-F238E27FC236}">
                <a16:creationId xmlns:a16="http://schemas.microsoft.com/office/drawing/2014/main" id="{B1283B97-3743-4333-8E54-52C8B1DE17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3" t="22677" r="26897" b="5720"/>
          <a:stretch/>
        </p:blipFill>
        <p:spPr bwMode="auto">
          <a:xfrm>
            <a:off x="351761" y="1365862"/>
            <a:ext cx="5306133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Диаграмма ответов в Формах. Вопрос: Ориентация на рынки. Количество ответов: 35 ответов.">
            <a:extLst>
              <a:ext uri="{FF2B5EF4-FFF2-40B4-BE49-F238E27FC236}">
                <a16:creationId xmlns:a16="http://schemas.microsoft.com/office/drawing/2014/main" id="{CBC135B0-4125-49C5-9F9B-CFFE2EC9A4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6" t="22472" r="4827" b="9824"/>
          <a:stretch/>
        </p:blipFill>
        <p:spPr bwMode="auto">
          <a:xfrm>
            <a:off x="5824039" y="3450020"/>
            <a:ext cx="6367961" cy="248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469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001406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1976503" y="1209223"/>
            <a:ext cx="8744048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оцените долю импортного оборудования на предприятии</a:t>
            </a: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5122" name="Picture 2" descr="Диаграмма ответов в Формах. Вопрос: Оцените долю импортного оборудования на предприятии . Количество ответов: 35 ответов.">
            <a:extLst>
              <a:ext uri="{FF2B5EF4-FFF2-40B4-BE49-F238E27FC236}">
                <a16:creationId xmlns:a16="http://schemas.microsoft.com/office/drawing/2014/main" id="{7F48FD49-2540-45B5-8E38-FF3529794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t="26491" r="15948" b="555"/>
          <a:stretch/>
        </p:blipFill>
        <p:spPr bwMode="auto">
          <a:xfrm>
            <a:off x="2154620" y="2102941"/>
            <a:ext cx="8565931" cy="381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276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001406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1976503" y="1209223"/>
            <a:ext cx="8744048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В каких областях зависимость от импортных решений наиболее высокая?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7170" name="Picture 2" descr="Диаграмма ответов в Формах. Вопрос: В каких областях зависимость от импортных решений наиболее высокая? (до 3 вариантов). Количество ответов: 35 ответов.">
            <a:extLst>
              <a:ext uri="{FF2B5EF4-FFF2-40B4-BE49-F238E27FC236}">
                <a16:creationId xmlns:a16="http://schemas.microsoft.com/office/drawing/2014/main" id="{E93A0404-6B21-4D73-B9EB-9338B20D5C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3" r="992" b="5370"/>
          <a:stretch/>
        </p:blipFill>
        <p:spPr bwMode="auto">
          <a:xfrm>
            <a:off x="1793134" y="2276143"/>
            <a:ext cx="9610556" cy="363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97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66" y="6106510"/>
            <a:ext cx="6324844" cy="43081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684212" y="1136670"/>
            <a:ext cx="4108986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0" dirty="0">
                <a:solidFill>
                  <a:schemeClr val="tx1"/>
                </a:solidFill>
                <a:effectLst/>
              </a:rPr>
              <a:t>Проводилось ли импортозамещение за последние 3 года?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8194" name="Picture 2" descr="Диаграмма ответов в Формах. Вопрос: Проводилось ли импортозамещение за последние 3 года?. Количество ответов: 35 ответов.">
            <a:extLst>
              <a:ext uri="{FF2B5EF4-FFF2-40B4-BE49-F238E27FC236}">
                <a16:creationId xmlns:a16="http://schemas.microsoft.com/office/drawing/2014/main" id="{BCFAC0BC-7FD2-4276-856D-F11F29058E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t="26649" r="22895" b="7161"/>
          <a:stretch/>
        </p:blipFill>
        <p:spPr bwMode="auto">
          <a:xfrm>
            <a:off x="86466" y="1988782"/>
            <a:ext cx="5584092" cy="274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Диаграмма ответов в Формах. Вопрос: За счёт каких решений происходило замещение? (до 2 вариантов, если на предыдущий вопрос ответили, что проводилось). Количество ответов: 23 ответа.">
            <a:extLst>
              <a:ext uri="{FF2B5EF4-FFF2-40B4-BE49-F238E27FC236}">
                <a16:creationId xmlns:a16="http://schemas.microsoft.com/office/drawing/2014/main" id="{147734BB-30D5-471E-BCAA-53D6206B0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" t="26727" r="8621" b="8429"/>
          <a:stretch/>
        </p:blipFill>
        <p:spPr bwMode="auto">
          <a:xfrm>
            <a:off x="5712149" y="4129768"/>
            <a:ext cx="6479851" cy="263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1E8B7DA-92B6-406F-A445-FBB85FCF7B6A}"/>
              </a:ext>
            </a:extLst>
          </p:cNvPr>
          <p:cNvSpPr/>
          <p:nvPr/>
        </p:nvSpPr>
        <p:spPr>
          <a:xfrm>
            <a:off x="5786076" y="3011579"/>
            <a:ext cx="6074980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0" dirty="0">
                <a:solidFill>
                  <a:schemeClr val="tx1"/>
                </a:solidFill>
                <a:effectLst/>
              </a:rPr>
              <a:t>За счёт каких решений происходило замещение?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2912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001406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1523136" y="1234094"/>
            <a:ext cx="8744048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Как вы оцениваете качество заменённых решений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 algn="just"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1026" name="Picture 2" descr="Диаграмма ответов в Формах. Вопрос: Как вы оцениваете качество заменённых решений. Количество ответов: 24 ответа.">
            <a:extLst>
              <a:ext uri="{FF2B5EF4-FFF2-40B4-BE49-F238E27FC236}">
                <a16:creationId xmlns:a16="http://schemas.microsoft.com/office/drawing/2014/main" id="{1C64C532-429D-4384-A7CF-FF8A48C9D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7" t="26782" r="2413" b="7138"/>
          <a:stretch/>
        </p:blipFill>
        <p:spPr bwMode="auto">
          <a:xfrm>
            <a:off x="1481095" y="2351205"/>
            <a:ext cx="9532882" cy="338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580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001406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684212" y="1234094"/>
            <a:ext cx="9582972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Какие факторы в наибольшей степени ограничивают снижение технологической зависимости?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2050" name="Picture 2" descr="Диаграмма ответов в Формах. Вопрос: Какие факторы в наибольшей степени ограничивают снижение технологической зависимости? (до 3 вариантов). Количество ответов: 35 ответов.">
            <a:extLst>
              <a:ext uri="{FF2B5EF4-FFF2-40B4-BE49-F238E27FC236}">
                <a16:creationId xmlns:a16="http://schemas.microsoft.com/office/drawing/2014/main" id="{C613FB6F-503C-4938-87EB-240596BA81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5" r="6466" b="7848"/>
          <a:stretch/>
        </p:blipFill>
        <p:spPr bwMode="auto">
          <a:xfrm>
            <a:off x="684212" y="2217034"/>
            <a:ext cx="10383181" cy="373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59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9535" y="6140281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684212" y="1234094"/>
            <a:ext cx="10666960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Какие меры государственной поддержки наиболее важны для снижения технологической зависимости?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3074" name="Picture 2" descr="Диаграмма ответов в Формах. Вопрос: Какие меры государственной поддержки наиболее важны для снижения технологической зависимости? (до 3 вариантов). Количество ответов: 35 ответов.">
            <a:extLst>
              <a:ext uri="{FF2B5EF4-FFF2-40B4-BE49-F238E27FC236}">
                <a16:creationId xmlns:a16="http://schemas.microsoft.com/office/drawing/2014/main" id="{3A06EC37-7F68-4D5C-A933-7EA2EDFE3A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9" r="3620" b="8430"/>
          <a:stretch/>
        </p:blipFill>
        <p:spPr bwMode="auto">
          <a:xfrm>
            <a:off x="684212" y="2282266"/>
            <a:ext cx="10800000" cy="371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987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4876F92-266F-414A-90AB-7D2BC890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9549" y="6088074"/>
            <a:ext cx="6073940" cy="53591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88B511-E9D3-4FAF-885B-211C50EE8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E5334E-36D3-4FEE-9C31-671ADAE5FF41}"/>
              </a:ext>
            </a:extLst>
          </p:cNvPr>
          <p:cNvSpPr/>
          <p:nvPr/>
        </p:nvSpPr>
        <p:spPr>
          <a:xfrm>
            <a:off x="419549" y="1448626"/>
            <a:ext cx="5080895" cy="852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Есть ли на предприятии критические технологии, не имеющие доступных российских аналогов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6" name="CustomShape 1">
            <a:extLst>
              <a:ext uri="{FF2B5EF4-FFF2-40B4-BE49-F238E27FC236}">
                <a16:creationId xmlns:a16="http://schemas.microsoft.com/office/drawing/2014/main" id="{BAFFA5B6-3043-41AF-B0F1-BE4D3902E2A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Результаты опроса руководителей и специалистов предприятий пищевой и перерабатывающей промышленности Ростовской области</a:t>
            </a:r>
          </a:p>
        </p:txBody>
      </p:sp>
      <p:pic>
        <p:nvPicPr>
          <p:cNvPr id="6146" name="Picture 2" descr="Диаграмма ответов в Формах. Вопрос: Есть ли на предприятии критические технологии, не имеющие доступных российских аналогов. Количество ответов: 35 ответов.">
            <a:extLst>
              <a:ext uri="{FF2B5EF4-FFF2-40B4-BE49-F238E27FC236}">
                <a16:creationId xmlns:a16="http://schemas.microsoft.com/office/drawing/2014/main" id="{EE41E7EE-DC92-457A-9EBB-570747C6AB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3" t="32603" r="28680" b="6644"/>
          <a:stretch/>
        </p:blipFill>
        <p:spPr bwMode="auto">
          <a:xfrm>
            <a:off x="190520" y="2506565"/>
            <a:ext cx="5538952" cy="265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Диаграмма ответов в Формах. Вопрос: Если доступ к импортным технологиям будет полностью ограничен, сможет ли ваше предприятие сохранить текущий уровень производства?. Количество ответов: 35 ответов.">
            <a:extLst>
              <a:ext uri="{FF2B5EF4-FFF2-40B4-BE49-F238E27FC236}">
                <a16:creationId xmlns:a16="http://schemas.microsoft.com/office/drawing/2014/main" id="{27B60773-317B-46A5-A140-8EDC807274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0" t="27287" r="9725" b="7799"/>
          <a:stretch/>
        </p:blipFill>
        <p:spPr bwMode="auto">
          <a:xfrm>
            <a:off x="5751821" y="3429000"/>
            <a:ext cx="6440179" cy="265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DD62FE5-F3F4-40AE-B0DA-2446C6D4F977}"/>
              </a:ext>
            </a:extLst>
          </p:cNvPr>
          <p:cNvSpPr/>
          <p:nvPr/>
        </p:nvSpPr>
        <p:spPr>
          <a:xfrm>
            <a:off x="6096000" y="2049517"/>
            <a:ext cx="5318234" cy="11872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Вопрос: </a:t>
            </a:r>
            <a:r>
              <a:rPr lang="ru-RU" i="0" dirty="0">
                <a:solidFill>
                  <a:schemeClr val="tx1"/>
                </a:solidFill>
                <a:effectLst/>
              </a:rPr>
              <a:t>Если доступ к импортным технологиям будет полностью ограничен, сможет ли ваше предприятие сохранить текущий уровень производства?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2167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BC33D24-89FC-42A4-92DB-8595C01A0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4515" y="6398905"/>
            <a:ext cx="6240370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96EA7A-E1F6-474E-A1BF-77B923F965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4" r="-841"/>
          <a:stretch/>
        </p:blipFill>
        <p:spPr>
          <a:xfrm>
            <a:off x="1001229" y="1570054"/>
            <a:ext cx="10482330" cy="4424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1BD9AE-8106-4149-ACC6-D0F763840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8" name="CustomShape 1">
            <a:extLst>
              <a:ext uri="{FF2B5EF4-FFF2-40B4-BE49-F238E27FC236}">
                <a16:creationId xmlns:a16="http://schemas.microsoft.com/office/drawing/2014/main" id="{FC8CC56A-25C5-46AE-9F1E-DAB324086313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Выводы по результатам опроса</a:t>
            </a:r>
          </a:p>
        </p:txBody>
      </p:sp>
    </p:spTree>
    <p:extLst>
      <p:ext uri="{BB962C8B-B14F-4D97-AF65-F5344CB8AC3E}">
        <p14:creationId xmlns:p14="http://schemas.microsoft.com/office/powerpoint/2010/main" val="2120208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93804F3-A70A-481B-9188-E2F3D8BC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628" y="6323874"/>
            <a:ext cx="6355780" cy="365125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0940F7-2F6C-4BD3-A650-CFEF83F36B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40" y="73572"/>
            <a:ext cx="1017338" cy="10961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1BC8FB-31E9-499C-A050-B127160E3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75" y="434106"/>
            <a:ext cx="5719441" cy="3207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D28710-B2E6-48AB-BFDC-C5E900458B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191" y="3641509"/>
            <a:ext cx="5340181" cy="3005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9667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D4F6234-AD21-4D37-BE35-E8378E913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0328" y="6385265"/>
            <a:ext cx="6062818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6743AE-AF88-4F1C-B4DE-E9A997AC87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BC7AE2-CDD3-49DA-9E26-9DB5B65CF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9" r="-174"/>
          <a:stretch/>
        </p:blipFill>
        <p:spPr>
          <a:xfrm>
            <a:off x="834501" y="1420427"/>
            <a:ext cx="10963921" cy="4761559"/>
          </a:xfrm>
          <a:prstGeom prst="rect">
            <a:avLst/>
          </a:prstGeom>
        </p:spPr>
      </p:pic>
      <p:sp>
        <p:nvSpPr>
          <p:cNvPr id="11" name="CustomShape 1">
            <a:extLst>
              <a:ext uri="{FF2B5EF4-FFF2-40B4-BE49-F238E27FC236}">
                <a16:creationId xmlns:a16="http://schemas.microsoft.com/office/drawing/2014/main" id="{BE230110-28A8-4C00-9685-28CEFD211D01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+mj-lt"/>
              </a:rPr>
              <a:t>Инструменты обеспечения научно-технологического суверенитета в пищевой и перерабатывающей промышленности</a:t>
            </a:r>
          </a:p>
        </p:txBody>
      </p:sp>
    </p:spTree>
    <p:extLst>
      <p:ext uri="{BB962C8B-B14F-4D97-AF65-F5344CB8AC3E}">
        <p14:creationId xmlns:p14="http://schemas.microsoft.com/office/powerpoint/2010/main" val="1882836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1376855" y="588584"/>
            <a:ext cx="9931459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dirty="0"/>
              <a:t>Опыт Ростовской области</a:t>
            </a:r>
            <a:r>
              <a:rPr lang="ru-RU" dirty="0">
                <a:latin typeface="+mn-lt"/>
              </a:rPr>
              <a:t>: </a:t>
            </a:r>
            <a:r>
              <a:rPr lang="ru-RU" dirty="0">
                <a:effectLst/>
                <a:latin typeface="+mn-lt"/>
                <a:ea typeface="Calibri" panose="020F0502020204030204" pitchFamily="34" charset="0"/>
              </a:rPr>
              <a:t>возмещение части понесенных затрат за технологическое, холодильное оборудование и спецавтотранспорт</a:t>
            </a:r>
            <a:endParaRPr lang="ru-RU" dirty="0">
              <a:latin typeface="+mn-lt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8125F1C1-F709-48FB-9B94-2E730D2FC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19698" y="1494804"/>
            <a:ext cx="3951888" cy="1143001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Общий объем средств, выделенных с 2020 года, -1 029,5 млн рублей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FE405DB9-42C6-46E1-A6A0-238F706D4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659746"/>
              </p:ext>
            </p:extLst>
          </p:nvPr>
        </p:nvGraphicFramePr>
        <p:xfrm>
          <a:off x="1114097" y="1731584"/>
          <a:ext cx="9154510" cy="4440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610D442-6C96-48F7-9144-3C85DE585DBD}"/>
              </a:ext>
            </a:extLst>
          </p:cNvPr>
          <p:cNvSpPr/>
          <p:nvPr/>
        </p:nvSpPr>
        <p:spPr>
          <a:xfrm>
            <a:off x="7808372" y="5915612"/>
            <a:ext cx="4135922" cy="8783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Постановление Правительства РО от 12.04.2017 №279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6103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9AC9AD-4847-4417-B64B-2EBE4B319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9833" y="1494367"/>
            <a:ext cx="7830736" cy="1143000"/>
          </a:xfrm>
        </p:spPr>
        <p:txBody>
          <a:bodyPr/>
          <a:lstStyle/>
          <a:p>
            <a:r>
              <a:rPr lang="ru-RU" dirty="0"/>
              <a:t>ИП </a:t>
            </a:r>
            <a:r>
              <a:rPr lang="ru-RU" dirty="0" err="1"/>
              <a:t>ГуковскАЯ</a:t>
            </a:r>
            <a:r>
              <a:rPr lang="ru-RU" dirty="0"/>
              <a:t> М.Ю.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F41554-9C43-4C2D-80BD-8FB6EC8A887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" b="4868"/>
          <a:stretch>
            <a:fillRect/>
          </a:stretch>
        </p:blipFill>
        <p:spPr>
          <a:xfrm>
            <a:off x="965719" y="1256720"/>
            <a:ext cx="1558879" cy="217228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555C120-C478-402B-8D17-46DA83492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69833" y="2751667"/>
            <a:ext cx="7725792" cy="204893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Мощность предприятия – 90 тыс. тонн готовой продукции в год.</a:t>
            </a:r>
          </a:p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В 2025 году предприятием получена государственная поддержка в виде субсидии на приобретение технологического оборудования и спецавтотранспорта в размере 32,4 млн рублей.</a:t>
            </a:r>
          </a:p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Установлено новое упаковочное оборудование (полуавтоматические линии укладки готовой продукции). Обновлены ротационные печи.</a:t>
            </a:r>
          </a:p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pic>
        <p:nvPicPr>
          <p:cNvPr id="9222" name="Picture 6" descr="Хлеб Аютинский хлеб тостовый пшеничный нарезной, 280г купить с доставкой на  дом, цены в интернет-магазине">
            <a:extLst>
              <a:ext uri="{FF2B5EF4-FFF2-40B4-BE49-F238E27FC236}">
                <a16:creationId xmlns:a16="http://schemas.microsoft.com/office/drawing/2014/main" id="{90453E03-70D3-4C70-8A85-3426FB84C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797" y="4419100"/>
            <a:ext cx="1564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2524597" y="17084"/>
            <a:ext cx="890984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</a:t>
            </a:r>
            <a:r>
              <a:rPr lang="ru-RU" dirty="0">
                <a:effectLst/>
                <a:latin typeface="+mn-lt"/>
                <a:ea typeface="Calibri" panose="020F0502020204030204" pitchFamily="34" charset="0"/>
              </a:rPr>
              <a:t> возмещение части понесенных затрат за технологическое, холодильное оборудование и спецавтотранспорт (пример)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217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3555C120-C478-402B-8D17-46DA83492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0" y="2238703"/>
            <a:ext cx="10245027" cy="2690649"/>
          </a:xfrm>
        </p:spPr>
        <p:txBody>
          <a:bodyPr>
            <a:normAutofit/>
          </a:bodyPr>
          <a:lstStyle/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Предоставление субсидий предпринимателям, планирующим строительство, модернизацию или оснащение оборудованием предприятий по производству хлеба и хлебобулочных </a:t>
            </a:r>
            <a:r>
              <a:rPr lang="ru-RU" sz="2000" b="0" i="0" dirty="0"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изделий</a:t>
            </a:r>
            <a:r>
              <a:rPr lang="ru-RU" b="0" i="0" dirty="0"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 в сельской местно</a:t>
            </a:r>
            <a:r>
              <a:rPr lang="ru-RU" dirty="0">
                <a:solidFill>
                  <a:schemeClr val="tx1"/>
                </a:solidFill>
                <a:latin typeface="Tahoma" panose="020B0604030504040204" pitchFamily="34" charset="0"/>
              </a:rPr>
              <a:t>сти</a:t>
            </a:r>
          </a:p>
          <a:p>
            <a:pPr algn="just"/>
            <a:r>
              <a:rPr lang="ru-RU" b="0" i="0" dirty="0">
                <a:solidFill>
                  <a:schemeClr val="tx1"/>
                </a:solidFill>
                <a:effectLst/>
                <a:latin typeface="Noto Sans" panose="020B0502040504020204" pitchFamily="34" charset="0"/>
              </a:rPr>
              <a:t>Размер субсидии не имеет фиксированной суммы и зависит от конкретных программ, вида поддержки и направленности бизнеса. 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Noto Sans" panose="020B0502040504020204" pitchFamily="34" charset="0"/>
              </a:rPr>
              <a:t>Цель  - развитие хлебопечения в сельской местности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1860332" y="351367"/>
            <a:ext cx="935339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dirty="0"/>
              <a:t>Опыт Ростовской области:</a:t>
            </a:r>
            <a:r>
              <a:rPr lang="ru-RU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ru-RU" b="0" i="0" dirty="0">
                <a:effectLst/>
                <a:latin typeface="Noto Sans" panose="020B0502040204020203" pitchFamily="34" charset="0"/>
              </a:rPr>
              <a:t>субсидии на строительство, модернизацию и оснащение хлебопекарных производств в сельской местности (с 2026 года)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894E51E-C8D9-4BD8-938F-E7D5AD0FC529}"/>
              </a:ext>
            </a:extLst>
          </p:cNvPr>
          <p:cNvSpPr/>
          <p:nvPr/>
        </p:nvSpPr>
        <p:spPr>
          <a:xfrm>
            <a:off x="7230303" y="5111625"/>
            <a:ext cx="4135922" cy="8783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Постановление Правительства РО от 18.02.2021 №104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5406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1797269" y="17084"/>
            <a:ext cx="9637169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 сопровождение инвестиционных проектов: запущены в 2025 году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78C6B0-19DF-4BF8-8CBC-5033CA84729D}"/>
              </a:ext>
            </a:extLst>
          </p:cNvPr>
          <p:cNvSpPr txBox="1"/>
          <p:nvPr/>
        </p:nvSpPr>
        <p:spPr>
          <a:xfrm>
            <a:off x="3991936" y="1413747"/>
            <a:ext cx="73131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ООО «Мастер» – завод по производству бутилированной питьевой воды</a:t>
            </a:r>
          </a:p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объем производства - до 200 млн литров</a:t>
            </a:r>
          </a:p>
          <a:p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Мастер, производство напитков, посёлок Опытный, Промышленная зона, 4А —  Яндекс Карты">
            <a:extLst>
              <a:ext uri="{FF2B5EF4-FFF2-40B4-BE49-F238E27FC236}">
                <a16:creationId xmlns:a16="http://schemas.microsoft.com/office/drawing/2014/main" id="{431046D4-AC2E-41A5-BEBC-AD1DAF3E5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5" y="1392014"/>
            <a:ext cx="2744494" cy="133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Завод по производству льняного масла запустили в Ростовской области">
            <a:extLst>
              <a:ext uri="{FF2B5EF4-FFF2-40B4-BE49-F238E27FC236}">
                <a16:creationId xmlns:a16="http://schemas.microsoft.com/office/drawing/2014/main" id="{867D9E88-227F-4D78-AE71-5B78EC5AA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4" y="2870610"/>
            <a:ext cx="2744495" cy="145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41C18D3-FE02-41BB-9F2E-65A15C718F95}"/>
              </a:ext>
            </a:extLst>
          </p:cNvPr>
          <p:cNvSpPr txBox="1"/>
          <p:nvPr/>
        </p:nvSpPr>
        <p:spPr>
          <a:xfrm>
            <a:off x="4050287" y="2782669"/>
            <a:ext cx="73640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ООО «АСВА» – завод по производству льняного масла</a:t>
            </a:r>
          </a:p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- 148,5 тыс. т сырья в год, объем производства — 53,5 тыс. т льняного масла и 90 тыс. т жмыха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4" name="Picture 6" descr="Крупный промышленный объект появится под Таганрогом">
            <a:extLst>
              <a:ext uri="{FF2B5EF4-FFF2-40B4-BE49-F238E27FC236}">
                <a16:creationId xmlns:a16="http://schemas.microsoft.com/office/drawing/2014/main" id="{D92F1143-1A5A-4C2E-B4DB-3A78B89A0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75" y="4456344"/>
            <a:ext cx="2679938" cy="165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9714954-C116-41DC-9041-5B894D20FE07}"/>
              </a:ext>
            </a:extLst>
          </p:cNvPr>
          <p:cNvSpPr txBox="1"/>
          <p:nvPr/>
        </p:nvSpPr>
        <p:spPr>
          <a:xfrm>
            <a:off x="3991936" y="4405254"/>
            <a:ext cx="73640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effectLst/>
                <a:latin typeface="Georgia" panose="02040502050405020303" pitchFamily="18" charset="0"/>
              </a:rPr>
              <a:t>МЭЗ «Троицкий» (ООО «</a:t>
            </a:r>
            <a:r>
              <a:rPr lang="ru-RU" b="0" i="0" dirty="0" err="1">
                <a:effectLst/>
                <a:latin typeface="Georgia" panose="02040502050405020303" pitchFamily="18" charset="0"/>
              </a:rPr>
              <a:t>Агропрайм</a:t>
            </a:r>
            <a:r>
              <a:rPr lang="ru-RU" b="0" i="0" dirty="0">
                <a:effectLst/>
                <a:latin typeface="Georgia" panose="02040502050405020303" pitchFamily="18" charset="0"/>
              </a:rPr>
              <a:t>»)</a:t>
            </a:r>
          </a:p>
          <a:p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- </a:t>
            </a:r>
            <a:r>
              <a:rPr lang="ru-RU" b="0" i="0" dirty="0">
                <a:effectLst/>
                <a:latin typeface="Georgia" panose="02040502050405020303" pitchFamily="18" charset="0"/>
              </a:rPr>
              <a:t>до 1 тыс. т сырья в сутки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167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1744717" y="323089"/>
            <a:ext cx="9716141" cy="91681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 сопровождение инвестиционных проектов (в процессе реализации)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78C6B0-19DF-4BF8-8CBC-5033CA84729D}"/>
              </a:ext>
            </a:extLst>
          </p:cNvPr>
          <p:cNvSpPr txBox="1"/>
          <p:nvPr/>
        </p:nvSpPr>
        <p:spPr>
          <a:xfrm>
            <a:off x="4101184" y="1669408"/>
            <a:ext cx="73131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FFFFFF"/>
                </a:solidFill>
                <a:effectLst/>
              </a:rPr>
              <a:t>Инновационный проект «Комплекс по глубокой переработке зерна для производства аминокислот» (г. Волгодонск)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1C18D3-FE02-41BB-9F2E-65A15C718F95}"/>
              </a:ext>
            </a:extLst>
          </p:cNvPr>
          <p:cNvSpPr txBox="1"/>
          <p:nvPr/>
        </p:nvSpPr>
        <p:spPr>
          <a:xfrm>
            <a:off x="4050287" y="2782669"/>
            <a:ext cx="73640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effectLst/>
              </a:rPr>
              <a:t>Производственный комплекс по глубокой переработке кукурузного зерна (г. Азов). </a:t>
            </a:r>
            <a:r>
              <a:rPr lang="ru-RU" b="0" i="0" dirty="0">
                <a:effectLst/>
                <a:latin typeface="Open Sans" panose="020B0606030504020204" pitchFamily="34" charset="0"/>
              </a:rPr>
              <a:t>Основной вид деятельности — производство крахмала и крахмалосодержащих продуктов. Мощность предприятия составит 1,25 тыс. т кукурузы в сутки. 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714954-C116-41DC-9041-5B894D20FE07}"/>
              </a:ext>
            </a:extLst>
          </p:cNvPr>
          <p:cNvSpPr txBox="1"/>
          <p:nvPr/>
        </p:nvSpPr>
        <p:spPr>
          <a:xfrm>
            <a:off x="4050287" y="4101789"/>
            <a:ext cx="741057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effectLst/>
                <a:latin typeface="Noto Sans" panose="020B0502040504020204" pitchFamily="34" charset="0"/>
              </a:rPr>
              <a:t>Проект по расширению производства </a:t>
            </a:r>
            <a:r>
              <a:rPr lang="ru-RU" b="0" i="0" dirty="0" err="1">
                <a:effectLst/>
                <a:latin typeface="Noto Sans" panose="020B0502040504020204" pitchFamily="34" charset="0"/>
              </a:rPr>
              <a:t>крахмалопоточного</a:t>
            </a:r>
            <a:r>
              <a:rPr lang="ru-RU" b="0" i="0" dirty="0">
                <a:effectLst/>
                <a:latin typeface="Noto Sans" panose="020B0502040504020204" pitchFamily="34" charset="0"/>
              </a:rPr>
              <a:t> завода ООО «</a:t>
            </a:r>
            <a:r>
              <a:rPr lang="ru-RU" b="0" i="0" dirty="0" err="1">
                <a:effectLst/>
                <a:latin typeface="Noto Sans" panose="020B0502040504020204" pitchFamily="34" charset="0"/>
              </a:rPr>
              <a:t>Амилко</a:t>
            </a:r>
            <a:r>
              <a:rPr lang="ru-RU" b="0" i="0" dirty="0">
                <a:effectLst/>
                <a:latin typeface="Noto Sans" panose="020B0502040504020204" pitchFamily="34" charset="0"/>
              </a:rPr>
              <a:t>» (г. Миллерово). Создание производства импортозамещающих товаров: моногидрата декстрозы и фруктозы, глюкозных и фруктозных сиропов, пищевых модифицированных крахмалов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D5DEF4-EDF9-4D7C-A48B-A7C42D86B03B}"/>
              </a:ext>
            </a:extLst>
          </p:cNvPr>
          <p:cNvSpPr txBox="1"/>
          <p:nvPr/>
        </p:nvSpPr>
        <p:spPr>
          <a:xfrm>
            <a:off x="655397" y="1669408"/>
            <a:ext cx="3197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АО «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ДонБиоТех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245563-A99F-4233-B485-43423A3C7185}"/>
              </a:ext>
            </a:extLst>
          </p:cNvPr>
          <p:cNvSpPr txBox="1"/>
          <p:nvPr/>
        </p:nvSpPr>
        <p:spPr>
          <a:xfrm>
            <a:off x="596958" y="4116113"/>
            <a:ext cx="34681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ООО «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Амилко</a:t>
            </a:r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BD316D-C004-423A-BB1B-6317F830FBC4}"/>
              </a:ext>
            </a:extLst>
          </p:cNvPr>
          <p:cNvSpPr txBox="1"/>
          <p:nvPr/>
        </p:nvSpPr>
        <p:spPr>
          <a:xfrm>
            <a:off x="836612" y="2926654"/>
            <a:ext cx="3197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ООО «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Амирост</a:t>
            </a:r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546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4" y="40498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2068497" y="-24958"/>
            <a:ext cx="936594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 создание инфраструктуры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D711D8-7F6A-4B4E-8EB6-66AFF8A60986}"/>
              </a:ext>
            </a:extLst>
          </p:cNvPr>
          <p:cNvSpPr txBox="1"/>
          <p:nvPr/>
        </p:nvSpPr>
        <p:spPr>
          <a:xfrm>
            <a:off x="1033453" y="4224850"/>
            <a:ext cx="70755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Индустриальный парк «</a:t>
            </a:r>
            <a:r>
              <a:rPr lang="ru-RU" dirty="0" err="1"/>
              <a:t>Новочеркасский</a:t>
            </a:r>
            <a:r>
              <a:rPr lang="ru-RU" dirty="0"/>
              <a:t>» (действует в статусе ОЭЗ – 14 резидентов) </a:t>
            </a:r>
          </a:p>
          <a:p>
            <a:r>
              <a:rPr lang="ru-RU" dirty="0"/>
              <a:t>Площадь территории: 290,8 га </a:t>
            </a:r>
          </a:p>
          <a:p>
            <a:r>
              <a:rPr lang="ru-RU" dirty="0"/>
              <a:t>Количество резидентов парка: 34 </a:t>
            </a:r>
            <a:r>
              <a:rPr lang="ru-RU" dirty="0" err="1"/>
              <a:t>ед</a:t>
            </a:r>
            <a:endParaRPr lang="ru-RU" dirty="0"/>
          </a:p>
        </p:txBody>
      </p:sp>
      <p:pic>
        <p:nvPicPr>
          <p:cNvPr id="13316" name="Picture 4" descr="Индустриальный парк Новочеркасский | Подбор земельных участков для  размещения производства в индустриальном парке со всеми коммуникациями">
            <a:extLst>
              <a:ext uri="{FF2B5EF4-FFF2-40B4-BE49-F238E27FC236}">
                <a16:creationId xmlns:a16="http://schemas.microsoft.com/office/drawing/2014/main" id="{1E151BAE-82B0-4135-B91F-E3AF229FD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13" y="1568391"/>
            <a:ext cx="4095978" cy="2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B03F51F2-052C-44B0-80E4-92CF94E24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3" b="6487"/>
          <a:stretch/>
        </p:blipFill>
        <p:spPr bwMode="auto">
          <a:xfrm>
            <a:off x="7945821" y="2463251"/>
            <a:ext cx="3647089" cy="415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80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E5F03D-C0F8-43D9-9B14-9C723813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3802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0C77E-D7F6-40A5-969C-8992BF151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8" y="124942"/>
            <a:ext cx="1017338" cy="1096172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24F81A8-5D1B-4611-A4AE-BE3A364E46AE}"/>
              </a:ext>
            </a:extLst>
          </p:cNvPr>
          <p:cNvSpPr txBox="1">
            <a:spLocks/>
          </p:cNvSpPr>
          <p:nvPr/>
        </p:nvSpPr>
        <p:spPr>
          <a:xfrm>
            <a:off x="2524597" y="17084"/>
            <a:ext cx="8909841" cy="916810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 резиденты ОЭЗ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78C6B0-19DF-4BF8-8CBC-5033CA84729D}"/>
              </a:ext>
            </a:extLst>
          </p:cNvPr>
          <p:cNvSpPr txBox="1"/>
          <p:nvPr/>
        </p:nvSpPr>
        <p:spPr>
          <a:xfrm>
            <a:off x="4101184" y="1669408"/>
            <a:ext cx="73131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высокотехнологичных полимерных заготовок и изделий, применяющихся во всех отраслях промышленности.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1C18D3-FE02-41BB-9F2E-65A15C718F95}"/>
              </a:ext>
            </a:extLst>
          </p:cNvPr>
          <p:cNvSpPr txBox="1"/>
          <p:nvPr/>
        </p:nvSpPr>
        <p:spPr>
          <a:xfrm>
            <a:off x="4050287" y="2782669"/>
            <a:ext cx="73640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err="1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Инвеcтпроект</a:t>
            </a:r>
            <a:r>
              <a:rPr lang="ru-RU" b="0" i="0" dirty="0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 созданию нового производства промышленного холодильного оборудования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714954-C116-41DC-9041-5B894D20FE07}"/>
              </a:ext>
            </a:extLst>
          </p:cNvPr>
          <p:cNvSpPr txBox="1"/>
          <p:nvPr/>
        </p:nvSpPr>
        <p:spPr>
          <a:xfrm>
            <a:off x="4278047" y="4101789"/>
            <a:ext cx="71828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b="0" i="0" dirty="0" err="1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колбаснои</a:t>
            </a:r>
            <a:r>
              <a:rPr lang="ru-RU" b="0" i="0" dirty="0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̆ и </a:t>
            </a:r>
            <a:r>
              <a:rPr lang="ru-RU" b="0" i="0" dirty="0" err="1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сосичнои</a:t>
            </a:r>
            <a:r>
              <a:rPr lang="ru-RU" b="0" i="0" dirty="0">
                <a:solidFill>
                  <a:srgbClr val="1B1B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̆ оболочки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D5DEF4-EDF9-4D7C-A48B-A7C42D86B03B}"/>
              </a:ext>
            </a:extLst>
          </p:cNvPr>
          <p:cNvSpPr txBox="1"/>
          <p:nvPr/>
        </p:nvSpPr>
        <p:spPr>
          <a:xfrm>
            <a:off x="655397" y="1669408"/>
            <a:ext cx="3197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ООО «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Эмпилка</a:t>
            </a:r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245563-A99F-4233-B485-43423A3C7185}"/>
              </a:ext>
            </a:extLst>
          </p:cNvPr>
          <p:cNvSpPr txBox="1"/>
          <p:nvPr/>
        </p:nvSpPr>
        <p:spPr>
          <a:xfrm>
            <a:off x="731142" y="4012884"/>
            <a:ext cx="34681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ООО «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Атлантис</a:t>
            </a:r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-Пак Ново»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BD316D-C004-423A-BB1B-6317F830FBC4}"/>
              </a:ext>
            </a:extLst>
          </p:cNvPr>
          <p:cNvSpPr txBox="1"/>
          <p:nvPr/>
        </p:nvSpPr>
        <p:spPr>
          <a:xfrm>
            <a:off x="836612" y="2926654"/>
            <a:ext cx="31978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ООО «Завод Градиент»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367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D4F6234-AD21-4D37-BE35-E8378E913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0328" y="6385265"/>
            <a:ext cx="6062818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6743AE-AF88-4F1C-B4DE-E9A997AC87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85657C4-52CE-4F2A-99AA-1FBC3B6B11D7}"/>
              </a:ext>
            </a:extLst>
          </p:cNvPr>
          <p:cNvSpPr txBox="1">
            <a:spLocks/>
          </p:cNvSpPr>
          <p:nvPr/>
        </p:nvSpPr>
        <p:spPr>
          <a:xfrm>
            <a:off x="1065882" y="231228"/>
            <a:ext cx="10368557" cy="88681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Опыт Ростовской области: поддержка научных РАЗРАБОТОК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B65644-2912-4204-9532-E5DCAC12038D}"/>
              </a:ext>
            </a:extLst>
          </p:cNvPr>
          <p:cNvSpPr/>
          <p:nvPr/>
        </p:nvSpPr>
        <p:spPr>
          <a:xfrm>
            <a:off x="473130" y="1525971"/>
            <a:ext cx="4903994" cy="13348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Гранты  </a:t>
            </a:r>
            <a:r>
              <a:rPr lang="ru-RU" b="0" i="0" dirty="0">
                <a:solidFill>
                  <a:schemeClr val="tx1"/>
                </a:solidFill>
                <a:effectLst/>
                <a:ea typeface="MS Gothic" panose="020B0609070205080204" pitchFamily="49" charset="-128"/>
              </a:rPr>
              <a:t>в форме субсидий научным и образовательным организациям на поддержку селекции и семеноводства сельхозкультур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5CEEB4F2-87FE-495C-8576-E72596AE853C}"/>
              </a:ext>
            </a:extLst>
          </p:cNvPr>
          <p:cNvSpPr/>
          <p:nvPr/>
        </p:nvSpPr>
        <p:spPr>
          <a:xfrm>
            <a:off x="5377125" y="1964061"/>
            <a:ext cx="1643786" cy="600461"/>
          </a:xfrm>
          <a:prstGeom prst="rightArrow">
            <a:avLst>
              <a:gd name="adj1" fmla="val 94906"/>
              <a:gd name="adj2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12CDB2-80FD-468A-BD8C-D58FBD65B06D}"/>
              </a:ext>
            </a:extLst>
          </p:cNvPr>
          <p:cNvSpPr/>
          <p:nvPr/>
        </p:nvSpPr>
        <p:spPr>
          <a:xfrm>
            <a:off x="7067288" y="1507547"/>
            <a:ext cx="4903994" cy="13348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Повышение уровня  материально-технической оснащенности научных и образовательных учреждений для стабильного производства семян сельхозкультур высших репродукций 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587F93C-9039-4085-8EED-26995206A9BB}"/>
              </a:ext>
            </a:extLst>
          </p:cNvPr>
          <p:cNvSpPr/>
          <p:nvPr/>
        </p:nvSpPr>
        <p:spPr>
          <a:xfrm>
            <a:off x="7298517" y="5350453"/>
            <a:ext cx="4135922" cy="8783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Постановление Правительства РО от 5 июня 2023 года №407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A18814E-E40F-4B90-860F-300C87F86CF8}"/>
              </a:ext>
            </a:extLst>
          </p:cNvPr>
          <p:cNvSpPr/>
          <p:nvPr/>
        </p:nvSpPr>
        <p:spPr>
          <a:xfrm>
            <a:off x="430924" y="3157050"/>
            <a:ext cx="5108028" cy="17598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2023 год – 33,9 млн. </a:t>
            </a:r>
            <a:r>
              <a:rPr lang="ru-RU" dirty="0" err="1"/>
              <a:t>руб</a:t>
            </a:r>
            <a:endParaRPr lang="ru-RU" dirty="0"/>
          </a:p>
          <a:p>
            <a:pPr algn="ctr"/>
            <a:r>
              <a:rPr lang="ru-RU" dirty="0">
                <a:solidFill>
                  <a:schemeClr val="tx1"/>
                </a:solidFill>
                <a:ea typeface="MS Gothic" panose="020B0609070205080204" pitchFamily="49" charset="-128"/>
              </a:rPr>
              <a:t>2024 год – 39,9 млн. руб.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350F498-7AD9-44A5-942B-4A1C85150DC5}"/>
              </a:ext>
            </a:extLst>
          </p:cNvPr>
          <p:cNvSpPr/>
          <p:nvPr/>
        </p:nvSpPr>
        <p:spPr>
          <a:xfrm>
            <a:off x="6127531" y="3157050"/>
            <a:ext cx="5816556" cy="16297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0" i="0" dirty="0">
                <a:solidFill>
                  <a:srgbClr val="202020"/>
                </a:solidFill>
                <a:effectLst/>
                <a:latin typeface="__IBMPlexSans_89f94c"/>
              </a:rPr>
              <a:t> </a:t>
            </a:r>
            <a:r>
              <a:rPr lang="ru-RU" b="0" i="0" dirty="0">
                <a:solidFill>
                  <a:schemeClr val="tx1"/>
                </a:solidFill>
                <a:effectLst/>
              </a:rPr>
              <a:t>В 2023 году за счет грантов Донской аграрный государственный университет, аграрный научный центр "Донской" и Федеральный ростовский аграрный научный центр" приобрели сельхозтехнику и оборудование для селекции и семеноводства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1658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CCBDB18-8252-41CB-A433-29645C065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862" y="6327228"/>
            <a:ext cx="6243146" cy="53077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5C81DC-C7CA-46BD-81E7-3DEEBF4036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939" r="27390"/>
          <a:stretch/>
        </p:blipFill>
        <p:spPr>
          <a:xfrm>
            <a:off x="1065882" y="1245137"/>
            <a:ext cx="6852745" cy="5103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8E9F5C-E31D-4DEB-9FE6-92F05DD83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409451C-E2C4-4E45-AAC9-DA63A05EA85A}"/>
              </a:ext>
            </a:extLst>
          </p:cNvPr>
          <p:cNvSpPr txBox="1">
            <a:spLocks/>
          </p:cNvSpPr>
          <p:nvPr/>
        </p:nvSpPr>
        <p:spPr>
          <a:xfrm>
            <a:off x="1065882" y="231228"/>
            <a:ext cx="10684684" cy="886814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Технологическая уязвимость пищевой промышленности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BA7298B-AEC4-49A8-92AD-8A9896A206BB}"/>
              </a:ext>
            </a:extLst>
          </p:cNvPr>
          <p:cNvSpPr/>
          <p:nvPr/>
        </p:nvSpPr>
        <p:spPr>
          <a:xfrm>
            <a:off x="8082455" y="1902372"/>
            <a:ext cx="3878317" cy="31636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__IBMPlexSans_89f94c"/>
              </a:rPr>
              <a:t>Импортозамещение </a:t>
            </a:r>
            <a:r>
              <a:rPr lang="ru-RU" dirty="0">
                <a:solidFill>
                  <a:schemeClr val="tx1"/>
                </a:solidFill>
              </a:rPr>
              <a:t>≠</a:t>
            </a:r>
            <a:r>
              <a:rPr lang="ru-RU" b="0" i="0" dirty="0">
                <a:solidFill>
                  <a:schemeClr val="tx1"/>
                </a:solidFill>
                <a:effectLst/>
                <a:latin typeface="__IBMPlexSans_89f94c"/>
              </a:rPr>
              <a:t> автаркия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__IBMPlexSans_89f94c"/>
                <a:ea typeface="MS Gothic" panose="020B0609070205080204" pitchFamily="49" charset="-128"/>
              </a:rPr>
              <a:t>Необходимы механизмы, упрощающие поиск замещающих аналогов</a:t>
            </a:r>
            <a:endParaRPr lang="ru-RU" dirty="0">
              <a:solidFill>
                <a:schemeClr val="tx1"/>
              </a:solidFill>
              <a:ea typeface="MS Gothic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2585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36340-6267-459A-8589-DACA6823B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695" y="209622"/>
            <a:ext cx="9069388" cy="1507067"/>
          </a:xfrm>
        </p:spPr>
        <p:txBody>
          <a:bodyPr>
            <a:normAutofit/>
          </a:bodyPr>
          <a:lstStyle/>
          <a:p>
            <a:r>
              <a:rPr lang="ru-RU" sz="2800" dirty="0">
                <a:effectLst/>
                <a:ea typeface="Calibri" panose="020F0502020204030204" pitchFamily="34" charset="0"/>
              </a:rPr>
              <a:t>Среднегодовая численность занятых, </a:t>
            </a:r>
            <a:br>
              <a:rPr lang="ru-RU" sz="2800" dirty="0">
                <a:effectLst/>
                <a:ea typeface="Calibri" panose="020F0502020204030204" pitchFamily="34" charset="0"/>
              </a:rPr>
            </a:br>
            <a:r>
              <a:rPr lang="ru-RU" sz="2800" dirty="0">
                <a:effectLst/>
                <a:ea typeface="Calibri" panose="020F0502020204030204" pitchFamily="34" charset="0"/>
              </a:rPr>
              <a:t>тыс. человек</a:t>
            </a:r>
            <a:endParaRPr lang="ru-RU" sz="2800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08985D1-1B3F-4E5E-BAF0-359E75528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326188" cy="36523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C73BA8AF-84A6-43D8-BB91-8853AFEA3D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413105"/>
              </p:ext>
            </p:extLst>
          </p:nvPr>
        </p:nvGraphicFramePr>
        <p:xfrm>
          <a:off x="1049994" y="1358463"/>
          <a:ext cx="9459311" cy="481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2919E7-BB5B-41BE-A2F0-4D6AC5576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618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94E08-70BB-4143-BA60-86EF0A460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2" y="209622"/>
            <a:ext cx="9911255" cy="788861"/>
          </a:xfrm>
        </p:spPr>
        <p:txBody>
          <a:bodyPr>
            <a:normAutofit fontScale="90000"/>
          </a:bodyPr>
          <a:lstStyle/>
          <a:p>
            <a:r>
              <a:rPr lang="ru-RU" dirty="0"/>
              <a:t>Опыт Ростовской области: инструменты продвижения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28BB03F-0E58-41A4-B5AE-9168EED8C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3495" y="6361085"/>
            <a:ext cx="6315677" cy="287294"/>
          </a:xfrm>
        </p:spPr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D9AC25-6552-47E0-A8D1-8E4BE908D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552" y="1152148"/>
            <a:ext cx="9659007" cy="51715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3E5067-966A-4C23-800E-71473C69F6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742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7A33EFF2-2C83-4A8D-B993-FB624D8AF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7049" y="1346871"/>
            <a:ext cx="7126014" cy="419208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b="1" dirty="0" err="1">
                <a:solidFill>
                  <a:schemeClr val="tx1"/>
                </a:solidFill>
              </a:rPr>
              <a:t>ЮгПродТех</a:t>
            </a:r>
            <a:r>
              <a:rPr lang="ru-RU" sz="2400" dirty="0">
                <a:solidFill>
                  <a:schemeClr val="tx1"/>
                </a:solidFill>
              </a:rPr>
              <a:t> – международная бизнес – платформа, где встречаются страны отрасли, предприятия, люди и, получая уникальные возможности, развивают свой бизнес и достигают новых высот в профессиональной деятельности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</a:rPr>
              <a:t>Уникальный формат: единственная площадка, где выставка технологий происходит одновременно с международной закупочной сессией. В ней участвуют предприятия из разных регионов страны и </a:t>
            </a:r>
            <a:r>
              <a:rPr lang="ru-RU" sz="2400" dirty="0" err="1">
                <a:solidFill>
                  <a:schemeClr val="tx1"/>
                </a:solidFill>
              </a:rPr>
              <a:t>байеры</a:t>
            </a:r>
            <a:r>
              <a:rPr lang="ru-RU" sz="2400" dirty="0">
                <a:solidFill>
                  <a:schemeClr val="tx1"/>
                </a:solidFill>
              </a:rPr>
              <a:t> из 10+ зарубежных стран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964087-15C4-4632-A8C7-086A4922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2681" y="6161689"/>
            <a:ext cx="6200064" cy="38625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19718E8-55B7-40BF-9460-DE7C3A6BE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291" y="387052"/>
            <a:ext cx="3696216" cy="584916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B68888C-A9D5-4F6C-A13B-837D7629D9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95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C3E42-8B7B-49B6-9E46-E5F408A39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735" y="255166"/>
            <a:ext cx="8534400" cy="1507067"/>
          </a:xfrm>
        </p:spPr>
        <p:txBody>
          <a:bodyPr/>
          <a:lstStyle/>
          <a:p>
            <a:r>
              <a:rPr lang="ru-RU" dirty="0"/>
              <a:t>Основные направления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1CDB2D-FE87-4CB7-8431-232D977F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168533" cy="43063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4A6DC2-5D07-4DBF-BB60-FBA0ACABCF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144" r="2564" b="7463"/>
          <a:stretch/>
        </p:blipFill>
        <p:spPr>
          <a:xfrm>
            <a:off x="178676" y="1796499"/>
            <a:ext cx="11916689" cy="37640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CE3200-DF67-42A5-BA29-8CFF94D2A8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21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0ADBCE-ED81-4D4A-99A7-28EF53C4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147512" cy="249621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719642-1C17-4558-B2DA-7494A72CC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4" y="0"/>
            <a:ext cx="1017338" cy="10961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972208-C400-4652-9E42-91DF03CF8E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693" r="47" b="1"/>
          <a:stretch/>
        </p:blipFill>
        <p:spPr>
          <a:xfrm>
            <a:off x="1065881" y="1198178"/>
            <a:ext cx="10716215" cy="4974021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E11B48A-A8CE-43F3-9269-F752CAE2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242" y="57690"/>
            <a:ext cx="9911255" cy="788861"/>
          </a:xfrm>
        </p:spPr>
        <p:txBody>
          <a:bodyPr>
            <a:normAutofit/>
          </a:bodyPr>
          <a:lstStyle/>
          <a:p>
            <a:r>
              <a:rPr lang="ru-RU" dirty="0"/>
              <a:t>Экосистема форума</a:t>
            </a:r>
          </a:p>
        </p:txBody>
      </p:sp>
    </p:spTree>
    <p:extLst>
      <p:ext uri="{BB962C8B-B14F-4D97-AF65-F5344CB8AC3E}">
        <p14:creationId xmlns:p14="http://schemas.microsoft.com/office/powerpoint/2010/main" val="18257459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F650FF8-1A38-4D64-A9D6-E34B5E98B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2474" y="6351925"/>
            <a:ext cx="6242105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FEEA0B-FC34-43CF-8AB8-0A414C211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331" y="599249"/>
            <a:ext cx="10080000" cy="58486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01AE8F-82AB-471A-90BA-AF1ACB4F7E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8" y="124942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598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BD2BD-576F-4840-B1DE-3C4235F83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404" y="115029"/>
            <a:ext cx="10057361" cy="1507067"/>
          </a:xfrm>
        </p:spPr>
        <p:txBody>
          <a:bodyPr>
            <a:normAutofit/>
          </a:bodyPr>
          <a:lstStyle/>
          <a:p>
            <a:r>
              <a:rPr lang="ru-RU" sz="2800" dirty="0"/>
              <a:t>Регионы России, планирующие принять участие в форуме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68B9E7-7363-4588-BE63-34D21CA3F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231595" cy="37574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C74EC5-09F8-4F8F-8A20-F8F05089E4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275" r="6" b="12674"/>
          <a:stretch/>
        </p:blipFill>
        <p:spPr>
          <a:xfrm>
            <a:off x="655397" y="1804713"/>
            <a:ext cx="11440439" cy="40640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7BD99B-0DC6-4486-BA16-AC9001B4F1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8" y="124942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948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BD2BD-576F-4840-B1DE-3C4235F83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404" y="115029"/>
            <a:ext cx="10057361" cy="1507067"/>
          </a:xfrm>
        </p:spPr>
        <p:txBody>
          <a:bodyPr>
            <a:normAutofit/>
          </a:bodyPr>
          <a:lstStyle/>
          <a:p>
            <a:r>
              <a:rPr lang="ru-RU" sz="2800" dirty="0"/>
              <a:t>Страны, участвующие в форуме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68B9E7-7363-4588-BE63-34D21CA3F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6231595" cy="37574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7BD99B-0DC6-4486-BA16-AC9001B4F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8" y="124942"/>
            <a:ext cx="1017338" cy="10961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6D3BA4-454F-4999-9B6D-A62272351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07" y="1399092"/>
            <a:ext cx="9858789" cy="424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88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BD2BD-576F-4840-B1DE-3C4235F83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6873" y="-88653"/>
            <a:ext cx="10057361" cy="1507067"/>
          </a:xfrm>
        </p:spPr>
        <p:txBody>
          <a:bodyPr>
            <a:normAutofit/>
          </a:bodyPr>
          <a:lstStyle/>
          <a:p>
            <a:r>
              <a:rPr lang="ru-RU" sz="2800" dirty="0"/>
              <a:t>Партнеры форума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68B9E7-7363-4588-BE63-34D21CA3F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7881" y="6357313"/>
            <a:ext cx="6231595" cy="37574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7BD99B-0DC6-4486-BA16-AC9001B4F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28" y="124942"/>
            <a:ext cx="1017338" cy="10961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CF6D01-9260-4171-8F33-BDEFAAA89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27" y="1204817"/>
            <a:ext cx="9018241" cy="25027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50B7608-37DF-492B-ADBF-4BBD447B9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583" y="3802180"/>
            <a:ext cx="7199586" cy="26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474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375900" y="2716597"/>
            <a:ext cx="5440195" cy="452922"/>
          </a:xfrm>
        </p:spPr>
        <p:txBody>
          <a:bodyPr/>
          <a:lstStyle/>
          <a:p>
            <a:pPr algn="ctr"/>
            <a:r>
              <a:rPr lang="ru-RU" sz="3400" b="1" dirty="0">
                <a:solidFill>
                  <a:srgbClr val="0F7A65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9104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87C2515-434D-4BA4-A102-452BB6146D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75840" y="6367509"/>
            <a:ext cx="6249248" cy="365125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22B308-CCF4-46DF-8158-1F649C5A88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168" r="211" b="7153"/>
          <a:stretch/>
        </p:blipFill>
        <p:spPr>
          <a:xfrm>
            <a:off x="427267" y="1163446"/>
            <a:ext cx="11526653" cy="473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F85AA6-6CAD-499F-823E-38350939FD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5" y="33449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704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tx1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>
            <a:extLst>
              <a:ext uri="{FF2B5EF4-FFF2-40B4-BE49-F238E27FC236}">
                <a16:creationId xmlns:a16="http://schemas.microsoft.com/office/drawing/2014/main" id="{E9D7CBCA-B7B3-465E-BEBA-0A920F2F2C00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strike="noStrike" spc="-1" dirty="0">
                <a:latin typeface="Century Gothic" panose="020B0502020202020204" pitchFamily="34" charset="0"/>
              </a:rPr>
              <a:t>Ключевые бренды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7FA9FDE-7677-4248-90F0-056FAB28CBA1}"/>
              </a:ext>
            </a:extLst>
          </p:cNvPr>
          <p:cNvGrpSpPr/>
          <p:nvPr/>
        </p:nvGrpSpPr>
        <p:grpSpPr>
          <a:xfrm>
            <a:off x="636292" y="1349249"/>
            <a:ext cx="2453137" cy="1983232"/>
            <a:chOff x="562733" y="1452880"/>
            <a:chExt cx="3525272" cy="4754879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3DCFDD85-FFC2-4FC0-9388-06C66531EE0D}"/>
                </a:ext>
              </a:extLst>
            </p:cNvPr>
            <p:cNvSpPr/>
            <p:nvPr/>
          </p:nvSpPr>
          <p:spPr>
            <a:xfrm>
              <a:off x="562733" y="1452880"/>
              <a:ext cx="3525272" cy="4754879"/>
            </a:xfrm>
            <a:prstGeom prst="roundRect">
              <a:avLst>
                <a:gd name="adj" fmla="val 3986"/>
              </a:avLst>
            </a:prstGeom>
            <a:no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56B05F14-AF23-4B39-A7CB-65E9951C572B}"/>
                </a:ext>
              </a:extLst>
            </p:cNvPr>
            <p:cNvSpPr/>
            <p:nvPr/>
          </p:nvSpPr>
          <p:spPr>
            <a:xfrm>
              <a:off x="1736909" y="1619318"/>
              <a:ext cx="1189869" cy="1189869"/>
            </a:xfrm>
            <a:prstGeom prst="ellipse">
              <a:avLst/>
            </a:prstGeom>
            <a:solidFill>
              <a:srgbClr val="ECF6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47B57A6C-C9EC-4BB9-8B1B-1A0C27C454B3}"/>
                </a:ext>
              </a:extLst>
            </p:cNvPr>
            <p:cNvCxnSpPr>
              <a:cxnSpLocks/>
            </p:cNvCxnSpPr>
            <p:nvPr/>
          </p:nvCxnSpPr>
          <p:spPr>
            <a:xfrm>
              <a:off x="1969670" y="2974301"/>
              <a:ext cx="688785" cy="0"/>
            </a:xfrm>
            <a:prstGeom prst="line">
              <a:avLst/>
            </a:prstGeom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21805F7B-B405-46CD-B01F-379B6D1C93D9}"/>
              </a:ext>
            </a:extLst>
          </p:cNvPr>
          <p:cNvGrpSpPr/>
          <p:nvPr/>
        </p:nvGrpSpPr>
        <p:grpSpPr>
          <a:xfrm>
            <a:off x="3614017" y="1349248"/>
            <a:ext cx="2964336" cy="1983231"/>
            <a:chOff x="569208" y="1452880"/>
            <a:chExt cx="3525272" cy="4754879"/>
          </a:xfrm>
        </p:grpSpPr>
        <p:sp>
          <p:nvSpPr>
            <p:cNvPr id="65" name="Прямоугольник: скругленные углы 64">
              <a:extLst>
                <a:ext uri="{FF2B5EF4-FFF2-40B4-BE49-F238E27FC236}">
                  <a16:creationId xmlns:a16="http://schemas.microsoft.com/office/drawing/2014/main" id="{AA7F11A5-55D7-4BF3-83D6-DFEB47CBED9A}"/>
                </a:ext>
              </a:extLst>
            </p:cNvPr>
            <p:cNvSpPr/>
            <p:nvPr/>
          </p:nvSpPr>
          <p:spPr>
            <a:xfrm>
              <a:off x="569208" y="1452880"/>
              <a:ext cx="3525272" cy="4754879"/>
            </a:xfrm>
            <a:prstGeom prst="roundRect">
              <a:avLst>
                <a:gd name="adj" fmla="val 3986"/>
              </a:avLst>
            </a:prstGeom>
            <a:no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>
              <a:extLst>
                <a:ext uri="{FF2B5EF4-FFF2-40B4-BE49-F238E27FC236}">
                  <a16:creationId xmlns:a16="http://schemas.microsoft.com/office/drawing/2014/main" id="{6F2C229F-0CA6-474C-B514-02B53BA1A479}"/>
                </a:ext>
              </a:extLst>
            </p:cNvPr>
            <p:cNvSpPr/>
            <p:nvPr/>
          </p:nvSpPr>
          <p:spPr>
            <a:xfrm>
              <a:off x="1736909" y="1619318"/>
              <a:ext cx="1189869" cy="1189869"/>
            </a:xfrm>
            <a:prstGeom prst="ellipse">
              <a:avLst/>
            </a:prstGeom>
            <a:solidFill>
              <a:srgbClr val="ECF6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67" name="Прямая соединительная линия 66">
              <a:extLst>
                <a:ext uri="{FF2B5EF4-FFF2-40B4-BE49-F238E27FC236}">
                  <a16:creationId xmlns:a16="http://schemas.microsoft.com/office/drawing/2014/main" id="{2ED415E1-E22F-47D5-B0E7-3E333BE8D2A4}"/>
                </a:ext>
              </a:extLst>
            </p:cNvPr>
            <p:cNvCxnSpPr>
              <a:cxnSpLocks/>
            </p:cNvCxnSpPr>
            <p:nvPr/>
          </p:nvCxnSpPr>
          <p:spPr>
            <a:xfrm>
              <a:off x="1969670" y="2974301"/>
              <a:ext cx="688785" cy="0"/>
            </a:xfrm>
            <a:prstGeom prst="line">
              <a:avLst/>
            </a:prstGeom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Группа 74">
            <a:extLst>
              <a:ext uri="{FF2B5EF4-FFF2-40B4-BE49-F238E27FC236}">
                <a16:creationId xmlns:a16="http://schemas.microsoft.com/office/drawing/2014/main" id="{50227E57-6E7A-4024-AAAE-59E884817092}"/>
              </a:ext>
            </a:extLst>
          </p:cNvPr>
          <p:cNvGrpSpPr/>
          <p:nvPr/>
        </p:nvGrpSpPr>
        <p:grpSpPr>
          <a:xfrm>
            <a:off x="7539843" y="1289273"/>
            <a:ext cx="2605710" cy="2190707"/>
            <a:chOff x="569208" y="1452880"/>
            <a:chExt cx="3525272" cy="4754879"/>
          </a:xfrm>
        </p:grpSpPr>
        <p:sp>
          <p:nvSpPr>
            <p:cNvPr id="76" name="Прямоугольник: скругленные углы 75">
              <a:extLst>
                <a:ext uri="{FF2B5EF4-FFF2-40B4-BE49-F238E27FC236}">
                  <a16:creationId xmlns:a16="http://schemas.microsoft.com/office/drawing/2014/main" id="{FF2D50AF-6AEF-4C3A-A1F7-5ACCF13D3C9C}"/>
                </a:ext>
              </a:extLst>
            </p:cNvPr>
            <p:cNvSpPr/>
            <p:nvPr/>
          </p:nvSpPr>
          <p:spPr>
            <a:xfrm>
              <a:off x="569208" y="1452880"/>
              <a:ext cx="3525272" cy="4754879"/>
            </a:xfrm>
            <a:prstGeom prst="roundRect">
              <a:avLst>
                <a:gd name="adj" fmla="val 3986"/>
              </a:avLst>
            </a:prstGeom>
            <a:no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7" name="Овал 76">
              <a:extLst>
                <a:ext uri="{FF2B5EF4-FFF2-40B4-BE49-F238E27FC236}">
                  <a16:creationId xmlns:a16="http://schemas.microsoft.com/office/drawing/2014/main" id="{9439A87A-A29A-4889-8561-E0403489D3A7}"/>
                </a:ext>
              </a:extLst>
            </p:cNvPr>
            <p:cNvSpPr/>
            <p:nvPr/>
          </p:nvSpPr>
          <p:spPr>
            <a:xfrm>
              <a:off x="1736909" y="1619318"/>
              <a:ext cx="1189869" cy="1189869"/>
            </a:xfrm>
            <a:prstGeom prst="ellipse">
              <a:avLst/>
            </a:prstGeom>
            <a:solidFill>
              <a:srgbClr val="ECF6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8" name="Прямая соединительная линия 77">
              <a:extLst>
                <a:ext uri="{FF2B5EF4-FFF2-40B4-BE49-F238E27FC236}">
                  <a16:creationId xmlns:a16="http://schemas.microsoft.com/office/drawing/2014/main" id="{9F7839EA-0460-4836-BF25-2277D99C7582}"/>
                </a:ext>
              </a:extLst>
            </p:cNvPr>
            <p:cNvCxnSpPr>
              <a:cxnSpLocks/>
            </p:cNvCxnSpPr>
            <p:nvPr/>
          </p:nvCxnSpPr>
          <p:spPr>
            <a:xfrm>
              <a:off x="1969670" y="2974301"/>
              <a:ext cx="688785" cy="0"/>
            </a:xfrm>
            <a:prstGeom prst="line">
              <a:avLst/>
            </a:prstGeom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5C77C1E8-CABC-4FD8-8FF5-A9AB1F6B8E08}"/>
                </a:ext>
              </a:extLst>
            </p:cNvPr>
            <p:cNvSpPr/>
            <p:nvPr/>
          </p:nvSpPr>
          <p:spPr>
            <a:xfrm>
              <a:off x="869081" y="4585942"/>
              <a:ext cx="89794" cy="89794"/>
            </a:xfrm>
            <a:prstGeom prst="ellipse">
              <a:avLst/>
            </a:prstGeom>
            <a:solidFill>
              <a:srgbClr val="266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5" name="Овал 84">
              <a:extLst>
                <a:ext uri="{FF2B5EF4-FFF2-40B4-BE49-F238E27FC236}">
                  <a16:creationId xmlns:a16="http://schemas.microsoft.com/office/drawing/2014/main" id="{F4BF2300-FCD2-4B74-9A1D-04732FCFA68A}"/>
                </a:ext>
              </a:extLst>
            </p:cNvPr>
            <p:cNvSpPr/>
            <p:nvPr/>
          </p:nvSpPr>
          <p:spPr>
            <a:xfrm>
              <a:off x="869081" y="5708154"/>
              <a:ext cx="89794" cy="89794"/>
            </a:xfrm>
            <a:prstGeom prst="ellipse">
              <a:avLst/>
            </a:prstGeom>
            <a:solidFill>
              <a:srgbClr val="266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FB948BC1-C69A-4624-BCDD-51E1A69FC2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7" t="5902" r="13289" b="10338"/>
          <a:stretch/>
        </p:blipFill>
        <p:spPr>
          <a:xfrm>
            <a:off x="1602343" y="1403150"/>
            <a:ext cx="528362" cy="58067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273D1986-3571-4626-A89A-DCD6BAD613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" r="8513"/>
          <a:stretch/>
        </p:blipFill>
        <p:spPr>
          <a:xfrm>
            <a:off x="4728992" y="1403149"/>
            <a:ext cx="700630" cy="745247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25B862DC-6FBC-4B3B-BEDA-B05D2D4D0B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" r="1835"/>
          <a:stretch/>
        </p:blipFill>
        <p:spPr>
          <a:xfrm>
            <a:off x="8362551" y="1349248"/>
            <a:ext cx="782855" cy="832708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2138BE0D-0377-408A-B219-3BF986E5D3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2" y="123635"/>
            <a:ext cx="1017338" cy="1096172"/>
          </a:xfrm>
          <a:prstGeom prst="rect">
            <a:avLst/>
          </a:prstGeom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7A4CA39-9B03-4550-94E9-F36450352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3391" y="6425806"/>
            <a:ext cx="6057860" cy="26738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1028" name="Picture 4" descr="Я люблю &quot;Тавр&quot;">
            <a:extLst>
              <a:ext uri="{FF2B5EF4-FFF2-40B4-BE49-F238E27FC236}">
                <a16:creationId xmlns:a16="http://schemas.microsoft.com/office/drawing/2014/main" id="{6ED06939-C5AA-4A05-BA1D-D57120F1E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473" y="2041857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>
            <a:extLst>
              <a:ext uri="{FF2B5EF4-FFF2-40B4-BE49-F238E27FC236}">
                <a16:creationId xmlns:a16="http://schemas.microsoft.com/office/drawing/2014/main" id="{598B699B-5857-4119-A000-BC41EBA265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Донские традиции - официальный сайт">
            <a:extLst>
              <a:ext uri="{FF2B5EF4-FFF2-40B4-BE49-F238E27FC236}">
                <a16:creationId xmlns:a16="http://schemas.microsoft.com/office/drawing/2014/main" id="{C17CE2BD-B254-43DA-8C80-8F1C48979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49" y="1418669"/>
            <a:ext cx="739154" cy="89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584BD0B3-D10C-47FA-A82F-4CBAE427F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32" y="2032878"/>
            <a:ext cx="1905000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МАСЛО ПОДСОЛНЕЧНОЕ РАФИНИРОВАННОЕ ДЕЗОДОРИРОВАННОЕ. ТМ «ЮГ РУСИ», «СТО  РЕЦЕПТОВ», «ЗЛАТО»">
            <a:extLst>
              <a:ext uri="{FF2B5EF4-FFF2-40B4-BE49-F238E27FC236}">
                <a16:creationId xmlns:a16="http://schemas.microsoft.com/office/drawing/2014/main" id="{D0C744C8-9DCE-4F25-AB62-388FAC2C9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19" y="2022216"/>
            <a:ext cx="1585947" cy="12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0BF324F4-8900-438B-B62C-97101CBC63B1}"/>
              </a:ext>
            </a:extLst>
          </p:cNvPr>
          <p:cNvGrpSpPr/>
          <p:nvPr/>
        </p:nvGrpSpPr>
        <p:grpSpPr>
          <a:xfrm>
            <a:off x="559431" y="3559955"/>
            <a:ext cx="2606858" cy="2616932"/>
            <a:chOff x="562733" y="1452880"/>
            <a:chExt cx="2874948" cy="4754879"/>
          </a:xfrm>
          <a:noFill/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94B1313B-8EBD-42B0-9CBF-FB533647F462}"/>
                </a:ext>
              </a:extLst>
            </p:cNvPr>
            <p:cNvSpPr/>
            <p:nvPr/>
          </p:nvSpPr>
          <p:spPr>
            <a:xfrm>
              <a:off x="562733" y="1452880"/>
              <a:ext cx="2874948" cy="4754879"/>
            </a:xfrm>
            <a:prstGeom prst="roundRect">
              <a:avLst>
                <a:gd name="adj" fmla="val 3986"/>
              </a:avLst>
            </a:prstGeom>
            <a:grp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D15C3A01-6752-4E31-A1BA-97F471A4D645}"/>
                </a:ext>
              </a:extLst>
            </p:cNvPr>
            <p:cNvSpPr/>
            <p:nvPr/>
          </p:nvSpPr>
          <p:spPr>
            <a:xfrm>
              <a:off x="1405271" y="1681469"/>
              <a:ext cx="1124569" cy="11245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59DF2B36-109D-47D6-ACE8-8CA499EF568F}"/>
                </a:ext>
              </a:extLst>
            </p:cNvPr>
            <p:cNvCxnSpPr>
              <a:cxnSpLocks/>
            </p:cNvCxnSpPr>
            <p:nvPr/>
          </p:nvCxnSpPr>
          <p:spPr>
            <a:xfrm>
              <a:off x="1622793" y="2962740"/>
              <a:ext cx="688785" cy="0"/>
            </a:xfrm>
            <a:prstGeom prst="line">
              <a:avLst/>
            </a:prstGeom>
            <a:grpFill/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2D663824-B415-4FC1-9D12-D2C80FD4F57E}"/>
                </a:ext>
              </a:extLst>
            </p:cNvPr>
            <p:cNvSpPr/>
            <p:nvPr/>
          </p:nvSpPr>
          <p:spPr>
            <a:xfrm>
              <a:off x="785054" y="5318938"/>
              <a:ext cx="89794" cy="897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D3850F14-386E-4ABD-929D-96DDFAA8688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4505"/>
          <a:stretch/>
        </p:blipFill>
        <p:spPr>
          <a:xfrm>
            <a:off x="1269217" y="3588327"/>
            <a:ext cx="915322" cy="1005949"/>
          </a:xfrm>
          <a:prstGeom prst="rect">
            <a:avLst/>
          </a:prstGeom>
        </p:spPr>
      </p:pic>
      <p:pic>
        <p:nvPicPr>
          <p:cNvPr id="42" name="Picture 6" descr="Предприятие &quot;Аютинский хлеб&quot;">
            <a:extLst>
              <a:ext uri="{FF2B5EF4-FFF2-40B4-BE49-F238E27FC236}">
                <a16:creationId xmlns:a16="http://schemas.microsoft.com/office/drawing/2014/main" id="{943637EB-C74C-4D19-BA15-BB700293F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92" y="4691712"/>
            <a:ext cx="2440416" cy="134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CFB8E0CF-CC23-420B-BAE8-26C2AD2F7740}"/>
              </a:ext>
            </a:extLst>
          </p:cNvPr>
          <p:cNvGrpSpPr/>
          <p:nvPr/>
        </p:nvGrpSpPr>
        <p:grpSpPr>
          <a:xfrm>
            <a:off x="3614017" y="3577961"/>
            <a:ext cx="2964336" cy="2519530"/>
            <a:chOff x="562733" y="1452880"/>
            <a:chExt cx="2874948" cy="4754879"/>
          </a:xfrm>
        </p:grpSpPr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id="{1D016C17-1A9C-468E-8411-9F1DC502543F}"/>
                </a:ext>
              </a:extLst>
            </p:cNvPr>
            <p:cNvSpPr/>
            <p:nvPr/>
          </p:nvSpPr>
          <p:spPr>
            <a:xfrm>
              <a:off x="562733" y="1452880"/>
              <a:ext cx="2874948" cy="4754879"/>
            </a:xfrm>
            <a:prstGeom prst="roundRect">
              <a:avLst>
                <a:gd name="adj" fmla="val 3986"/>
              </a:avLst>
            </a:prstGeom>
            <a:no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C58FA35D-220E-4D30-8E2B-4E6E1D18A440}"/>
                </a:ext>
              </a:extLst>
            </p:cNvPr>
            <p:cNvSpPr/>
            <p:nvPr/>
          </p:nvSpPr>
          <p:spPr>
            <a:xfrm>
              <a:off x="1405271" y="1681469"/>
              <a:ext cx="1124569" cy="1124569"/>
            </a:xfrm>
            <a:prstGeom prst="ellipse">
              <a:avLst/>
            </a:prstGeom>
            <a:solidFill>
              <a:srgbClr val="ECF6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48AC2428-46DF-423E-80E3-13A752C7B951}"/>
                </a:ext>
              </a:extLst>
            </p:cNvPr>
            <p:cNvCxnSpPr>
              <a:cxnSpLocks/>
            </p:cNvCxnSpPr>
            <p:nvPr/>
          </p:nvCxnSpPr>
          <p:spPr>
            <a:xfrm>
              <a:off x="1622793" y="2962740"/>
              <a:ext cx="688785" cy="0"/>
            </a:xfrm>
            <a:prstGeom prst="line">
              <a:avLst/>
            </a:prstGeom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B54E4AD4-68B7-4045-BFE7-A282F20BAA0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4505"/>
          <a:stretch/>
        </p:blipFill>
        <p:spPr>
          <a:xfrm>
            <a:off x="4635505" y="3542193"/>
            <a:ext cx="921357" cy="1012582"/>
          </a:xfrm>
          <a:prstGeom prst="rect">
            <a:avLst/>
          </a:prstGeom>
        </p:spPr>
      </p:pic>
      <p:pic>
        <p:nvPicPr>
          <p:cNvPr id="50" name="Picture 8" descr="Товары от азовская кондитерская фабрика в интернет-магазине Candy Store">
            <a:extLst>
              <a:ext uri="{FF2B5EF4-FFF2-40B4-BE49-F238E27FC236}">
                <a16:creationId xmlns:a16="http://schemas.microsoft.com/office/drawing/2014/main" id="{DD80E4F3-DBC1-474E-9CFC-D144EE4F08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5" r="-2176" b="17302"/>
          <a:stretch/>
        </p:blipFill>
        <p:spPr bwMode="auto">
          <a:xfrm>
            <a:off x="4242345" y="4675900"/>
            <a:ext cx="1951608" cy="1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1B3D4291-286F-4575-A96D-3888267D6DAE}"/>
              </a:ext>
            </a:extLst>
          </p:cNvPr>
          <p:cNvGrpSpPr/>
          <p:nvPr/>
        </p:nvGrpSpPr>
        <p:grpSpPr>
          <a:xfrm>
            <a:off x="7342377" y="3712373"/>
            <a:ext cx="3208370" cy="2360616"/>
            <a:chOff x="562733" y="1452880"/>
            <a:chExt cx="2874948" cy="4754879"/>
          </a:xfrm>
        </p:grpSpPr>
        <p:sp>
          <p:nvSpPr>
            <p:cNvPr id="52" name="Прямоугольник: скругленные углы 51">
              <a:extLst>
                <a:ext uri="{FF2B5EF4-FFF2-40B4-BE49-F238E27FC236}">
                  <a16:creationId xmlns:a16="http://schemas.microsoft.com/office/drawing/2014/main" id="{B9ABF82F-01F1-4C65-90F6-EF97AD355211}"/>
                </a:ext>
              </a:extLst>
            </p:cNvPr>
            <p:cNvSpPr/>
            <p:nvPr/>
          </p:nvSpPr>
          <p:spPr>
            <a:xfrm>
              <a:off x="562733" y="1452880"/>
              <a:ext cx="2874948" cy="4754879"/>
            </a:xfrm>
            <a:prstGeom prst="roundRect">
              <a:avLst>
                <a:gd name="adj" fmla="val 3986"/>
              </a:avLst>
            </a:prstGeom>
            <a:noFill/>
            <a:ln>
              <a:solidFill>
                <a:srgbClr val="0F7A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4698E4AD-2F9A-4A9F-9F7D-D8041968C5D4}"/>
                </a:ext>
              </a:extLst>
            </p:cNvPr>
            <p:cNvSpPr/>
            <p:nvPr/>
          </p:nvSpPr>
          <p:spPr>
            <a:xfrm>
              <a:off x="1622793" y="1681470"/>
              <a:ext cx="785218" cy="1124570"/>
            </a:xfrm>
            <a:prstGeom prst="ellipse">
              <a:avLst/>
            </a:prstGeom>
            <a:solidFill>
              <a:srgbClr val="ECF6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54" name="Прямая соединительная линия 53">
              <a:extLst>
                <a:ext uri="{FF2B5EF4-FFF2-40B4-BE49-F238E27FC236}">
                  <a16:creationId xmlns:a16="http://schemas.microsoft.com/office/drawing/2014/main" id="{2C8E1738-3354-4F20-840B-9D4DD17F4858}"/>
                </a:ext>
              </a:extLst>
            </p:cNvPr>
            <p:cNvCxnSpPr>
              <a:cxnSpLocks/>
            </p:cNvCxnSpPr>
            <p:nvPr/>
          </p:nvCxnSpPr>
          <p:spPr>
            <a:xfrm>
              <a:off x="1622793" y="2962740"/>
              <a:ext cx="688785" cy="0"/>
            </a:xfrm>
            <a:prstGeom prst="line">
              <a:avLst/>
            </a:prstGeom>
            <a:ln w="38100" cap="rnd">
              <a:solidFill>
                <a:srgbClr val="26604C"/>
              </a:solidFill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B3C1B5FF-9FC7-467B-A9DE-E4D43AD46AB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4505"/>
          <a:stretch/>
        </p:blipFill>
        <p:spPr>
          <a:xfrm>
            <a:off x="8677619" y="3798491"/>
            <a:ext cx="655134" cy="720000"/>
          </a:xfrm>
          <a:prstGeom prst="rect">
            <a:avLst/>
          </a:prstGeom>
        </p:spPr>
      </p:pic>
      <p:pic>
        <p:nvPicPr>
          <p:cNvPr id="57" name="Picture 10" descr="Аква-Дон, продажа воды, ул. Селиванова, 49, микрорайон Сельмаш, Ростов-на- Дону — Яндекс Карты">
            <a:extLst>
              <a:ext uri="{FF2B5EF4-FFF2-40B4-BE49-F238E27FC236}">
                <a16:creationId xmlns:a16="http://schemas.microsoft.com/office/drawing/2014/main" id="{B078B3AB-BE6F-45A2-B9A9-498A8C293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 t="9090" r="12402" b="18905"/>
          <a:stretch/>
        </p:blipFill>
        <p:spPr bwMode="auto">
          <a:xfrm>
            <a:off x="7506005" y="4552755"/>
            <a:ext cx="747353" cy="78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ОАО &quot;Цимлянские вина&quot; - 23 июля 2024, 12:59 ФСРО АВВР">
            <a:extLst>
              <a:ext uri="{FF2B5EF4-FFF2-40B4-BE49-F238E27FC236}">
                <a16:creationId xmlns:a16="http://schemas.microsoft.com/office/drawing/2014/main" id="{CC3C51FD-6CB8-4659-81EE-42A359737D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4" t="1627" r="15919" b="-4447"/>
          <a:stretch/>
        </p:blipFill>
        <p:spPr bwMode="auto">
          <a:xfrm>
            <a:off x="9603559" y="4501613"/>
            <a:ext cx="946890" cy="8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Балтика — Ростов — Википедия">
            <a:extLst>
              <a:ext uri="{FF2B5EF4-FFF2-40B4-BE49-F238E27FC236}">
                <a16:creationId xmlns:a16="http://schemas.microsoft.com/office/drawing/2014/main" id="{DFA53BE4-30CC-41E5-9E9F-D8098EF56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744" y="5327709"/>
            <a:ext cx="1363636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164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>
            <a:extLst>
              <a:ext uri="{FF2B5EF4-FFF2-40B4-BE49-F238E27FC236}">
                <a16:creationId xmlns:a16="http://schemas.microsoft.com/office/drawing/2014/main" id="{9838D0A3-9106-405B-BBDF-91FFDC8F4902}"/>
              </a:ext>
            </a:extLst>
          </p:cNvPr>
          <p:cNvSpPr/>
          <p:nvPr/>
        </p:nvSpPr>
        <p:spPr>
          <a:xfrm>
            <a:off x="4199138" y="1473692"/>
            <a:ext cx="7651848" cy="781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000" spc="-1" dirty="0">
                <a:latin typeface="Century Gothic" panose="020B0502020202020204" pitchFamily="34" charset="0"/>
              </a:rPr>
              <a:t>Индексы производства пищевых продуктов и напитков</a:t>
            </a:r>
            <a:endParaRPr lang="ru-RU" sz="2000" strike="noStrike" spc="-1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43B1B510-0291-4623-9F28-264219BA49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84053"/>
              </p:ext>
            </p:extLst>
          </p:nvPr>
        </p:nvGraphicFramePr>
        <p:xfrm>
          <a:off x="4315251" y="2254800"/>
          <a:ext cx="7651848" cy="372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09D27C91-3899-4FBB-ABF0-1B5BCF8D95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99" y="121357"/>
            <a:ext cx="1017338" cy="1096172"/>
          </a:xfrm>
          <a:prstGeom prst="rect">
            <a:avLst/>
          </a:prstGeom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8AFDFA9-E2FD-4800-B7A7-FFE1F6730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0444" y="6355634"/>
            <a:ext cx="6072601" cy="320566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E3025BD-214F-498C-81FA-3CF42817A8C9}"/>
              </a:ext>
            </a:extLst>
          </p:cNvPr>
          <p:cNvSpPr/>
          <p:nvPr/>
        </p:nvSpPr>
        <p:spPr>
          <a:xfrm>
            <a:off x="638061" y="1414713"/>
            <a:ext cx="3268113" cy="4754879"/>
          </a:xfrm>
          <a:prstGeom prst="roundRect">
            <a:avLst>
              <a:gd name="adj" fmla="val 3986"/>
            </a:avLst>
          </a:prstGeom>
          <a:noFill/>
          <a:ln>
            <a:solidFill>
              <a:srgbClr val="0F7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C0F8BD-0A4B-4A7B-ABF3-5D38D583718F}"/>
              </a:ext>
            </a:extLst>
          </p:cNvPr>
          <p:cNvSpPr txBox="1"/>
          <p:nvPr/>
        </p:nvSpPr>
        <p:spPr>
          <a:xfrm>
            <a:off x="762349" y="2634936"/>
            <a:ext cx="3143825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i="0" dirty="0"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Объем отгруженной продукции пищевой промышленности</a:t>
            </a:r>
            <a:endParaRPr lang="ru-RU" b="1" strike="noStrike" spc="-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b="1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2023 год – 280,6 млрд рублей</a:t>
            </a:r>
          </a:p>
          <a:p>
            <a:pPr algn="ctr">
              <a:lnSpc>
                <a:spcPct val="90000"/>
              </a:lnSpc>
            </a:pPr>
            <a:r>
              <a:rPr lang="ru-RU" b="1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2024 год – 322,9 млрд. рублей</a:t>
            </a:r>
          </a:p>
          <a:p>
            <a:pPr algn="ctr">
              <a:lnSpc>
                <a:spcPct val="90000"/>
              </a:lnSpc>
            </a:pPr>
            <a:r>
              <a:rPr lang="ru-RU" b="1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2025 год- 332,9 </a:t>
            </a:r>
            <a:r>
              <a:rPr lang="ru-RU" b="1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млрд. рублей</a:t>
            </a:r>
            <a:endParaRPr lang="ru-RU" b="1" strike="noStrike" spc="-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188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>
            <a:extLst>
              <a:ext uri="{FF2B5EF4-FFF2-40B4-BE49-F238E27FC236}">
                <a16:creationId xmlns:a16="http://schemas.microsoft.com/office/drawing/2014/main" id="{92433713-C0F1-4B4A-98CF-E3A4EBC9EA39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Итоги 2025 года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480B0572-68E5-4B44-AB9E-6485EF314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2" y="69508"/>
            <a:ext cx="1017338" cy="109617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DAF4550-ADFE-4247-9020-506B803C6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92" y="978607"/>
            <a:ext cx="11089618" cy="5445522"/>
          </a:xfrm>
          <a:prstGeom prst="rect">
            <a:avLst/>
          </a:prstGeom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CB711C1-A3D4-465D-ADA5-6917D6305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9781" y="6356009"/>
            <a:ext cx="6331129" cy="402143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796954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10589B2-237E-4026-87A2-7C9119852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1451" y="6404098"/>
            <a:ext cx="6116083" cy="36512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A3C640-DA50-413B-8034-76C540A05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49" y="325868"/>
            <a:ext cx="10800000" cy="6078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B82D92-CC90-4BFB-AC4D-F4FB3AE89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2" y="69508"/>
            <a:ext cx="1017338" cy="109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27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>
            <a:extLst>
              <a:ext uri="{FF2B5EF4-FFF2-40B4-BE49-F238E27FC236}">
                <a16:creationId xmlns:a16="http://schemas.microsoft.com/office/drawing/2014/main" id="{92433713-C0F1-4B4A-98CF-E3A4EBC9EA39}"/>
              </a:ext>
            </a:extLst>
          </p:cNvPr>
          <p:cNvSpPr/>
          <p:nvPr/>
        </p:nvSpPr>
        <p:spPr>
          <a:xfrm>
            <a:off x="1481095" y="181800"/>
            <a:ext cx="10544760" cy="98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По итогам 2025 года увеличился экспорт продукции</a:t>
            </a:r>
          </a:p>
          <a:p>
            <a:pPr>
              <a:lnSpc>
                <a:spcPct val="90000"/>
              </a:lnSpc>
            </a:pPr>
            <a:r>
              <a:rPr lang="ru-RU" sz="2600" strike="noStrike" spc="-1" dirty="0">
                <a:latin typeface="Century Gothic" panose="020B0502020202020204" pitchFamily="34" charset="0"/>
              </a:rPr>
              <a:t>с добавленной стоимостью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480B0572-68E5-4B44-AB9E-6485EF314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5" y="181800"/>
            <a:ext cx="1017338" cy="10961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604827-8482-4BC7-8FAF-0DF93DFEC3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4"/>
          <a:stretch/>
        </p:blipFill>
        <p:spPr>
          <a:xfrm>
            <a:off x="996852" y="1277972"/>
            <a:ext cx="11127492" cy="5152251"/>
          </a:xfrm>
          <a:prstGeom prst="rect">
            <a:avLst/>
          </a:prstGeom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B781FE6-BD4A-4A18-AE85-B5E4DBEBB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0936" y="6430223"/>
            <a:ext cx="6199662" cy="376835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Научно-технологический суверенитет в пищевой и перерабатывающей промышленности: опыт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42155512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4183</TotalTime>
  <Words>1385</Words>
  <Application>Microsoft Office PowerPoint</Application>
  <PresentationFormat>Широкоэкранный</PresentationFormat>
  <Paragraphs>135</Paragraphs>
  <Slides>38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52" baseType="lpstr">
      <vt:lpstr>__IBMPlexSans_89f94c</vt:lpstr>
      <vt:lpstr>Arial</vt:lpstr>
      <vt:lpstr>Calibri</vt:lpstr>
      <vt:lpstr>Calibri Light</vt:lpstr>
      <vt:lpstr>Century Gothic</vt:lpstr>
      <vt:lpstr>Georgia</vt:lpstr>
      <vt:lpstr>Montserrat</vt:lpstr>
      <vt:lpstr>Noto Sans</vt:lpstr>
      <vt:lpstr>Open Sans</vt:lpstr>
      <vt:lpstr>Roboto</vt:lpstr>
      <vt:lpstr>Tahoma</vt:lpstr>
      <vt:lpstr>Times New Roman</vt:lpstr>
      <vt:lpstr>Wingdings 3</vt:lpstr>
      <vt:lpstr>Сектор</vt:lpstr>
      <vt:lpstr>Презентация PowerPoint</vt:lpstr>
      <vt:lpstr>Презентация PowerPoint</vt:lpstr>
      <vt:lpstr>Среднегодовая численность занятых,  тыс. человек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ИП ГуковскАЯ М.Ю.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 Ростовской области: инструменты продвижения</vt:lpstr>
      <vt:lpstr>Презентация PowerPoint</vt:lpstr>
      <vt:lpstr>Основные направления</vt:lpstr>
      <vt:lpstr>Экосистема форума</vt:lpstr>
      <vt:lpstr>Презентация PowerPoint</vt:lpstr>
      <vt:lpstr>Регионы России, планирующие принять участие в форуме</vt:lpstr>
      <vt:lpstr>Страны, участвующие в форуме</vt:lpstr>
      <vt:lpstr>Партнеры форума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FTS_USO</dc:creator>
  <cp:lastModifiedBy>Лилия Киянова</cp:lastModifiedBy>
  <cp:revision>234</cp:revision>
  <dcterms:created xsi:type="dcterms:W3CDTF">2026-01-13T07:06:06Z</dcterms:created>
  <dcterms:modified xsi:type="dcterms:W3CDTF">2026-05-27T17:11:53Z</dcterms:modified>
</cp:coreProperties>
</file>